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60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Fira Sans" panose="020B0604020202020204" charset="0"/>
      <p:regular r:id="rId33"/>
      <p:bold r:id="rId34"/>
      <p:italic r:id="rId35"/>
      <p:boldItalic r:id="rId36"/>
    </p:embeddedFont>
    <p:embeddedFont>
      <p:font typeface="Fira Sans Medium" panose="020B0604020202020204" charset="0"/>
      <p:regular r:id="rId37"/>
      <p:italic r:id="rId38"/>
    </p:embeddedFont>
    <p:embeddedFont>
      <p:font typeface="Roboto Slab" panose="020B0604020202020204" charset="0"/>
      <p:regular r:id="rId39"/>
      <p:bold r:id="rId40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002677"/>
    <a:srgbClr val="1A9BFC"/>
    <a:srgbClr val="262626"/>
    <a:srgbClr val="009F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51"/>
  </p:normalViewPr>
  <p:slideViewPr>
    <p:cSldViewPr snapToGrid="0" snapToObjects="1" showGuides="1">
      <p:cViewPr varScale="1">
        <p:scale>
          <a:sx n="86" d="100"/>
          <a:sy n="86" d="100"/>
        </p:scale>
        <p:origin x="1382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C66AF1DC-7F49-A24C-8A1B-166E2ED790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AA33C56-A2D5-4E4E-827E-71DE8DB5A9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9A2103-E3E1-6C47-9C03-3A4330A63ED2}" type="datetime1">
              <a:rPr lang="it-IT" smtClean="0"/>
              <a:t>20/01/2021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9AEF9E9-A1D0-864D-B9C9-A16B879811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8CA1F14-2160-8D4F-920A-A24F059F8B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801598-FC98-3F4F-AF67-3E41A869732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8583051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812A7-C7D6-7542-9495-86D2A5F89521}" type="datetime1">
              <a:rPr lang="it-IT" smtClean="0"/>
              <a:t>20/01/2021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it-IT"/>
              <a:t>Fare clic per modificare gli stili del testo dello schema
Secondo livello
Terzo livello
Quarto livello
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B8D42F-EEB8-D844-BCC2-FD260910283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054473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solidFill>
          <a:srgbClr val="0026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075F0702-5A13-1349-A296-951553656DE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4129" y="5244663"/>
            <a:ext cx="7825947" cy="916652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Fira Sans Medium" panose="020B0503050000020004" pitchFamily="34" charset="0"/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it-IT" dirty="0"/>
              <a:t>Fare clic per modificare l’autore delle slide</a:t>
            </a:r>
          </a:p>
        </p:txBody>
      </p:sp>
      <p:sp>
        <p:nvSpPr>
          <p:cNvPr id="7" name="Google Shape;10;p2">
            <a:extLst>
              <a:ext uri="{FF2B5EF4-FFF2-40B4-BE49-F238E27FC236}">
                <a16:creationId xmlns:a16="http://schemas.microsoft.com/office/drawing/2014/main" id="{BACD2019-637B-3D4C-A8D4-30C84AABC935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644237" y="1613338"/>
            <a:ext cx="7825947" cy="20996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 Slab"/>
              <a:buNone/>
              <a:defRPr sz="3200" b="1" i="0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Calibri Light" panose="020F0302020204030204" pitchFamily="34" charset="0"/>
                <a:sym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r>
              <a:rPr lang="it-IT" dirty="0"/>
              <a:t>Fare clic per modificare il titolo delle slide</a:t>
            </a:r>
            <a:endParaRPr dirty="0"/>
          </a:p>
        </p:txBody>
      </p:sp>
      <p:pic>
        <p:nvPicPr>
          <p:cNvPr id="8" name="Google Shape;13;p2">
            <a:extLst>
              <a:ext uri="{FF2B5EF4-FFF2-40B4-BE49-F238E27FC236}">
                <a16:creationId xmlns:a16="http://schemas.microsoft.com/office/drawing/2014/main" id="{9CDDE09D-2FE0-6846-A4F1-F477A212A5E2}"/>
              </a:ext>
            </a:extLst>
          </p:cNvPr>
          <p:cNvPicPr preferRelativeResize="0"/>
          <p:nvPr userDrawn="1"/>
        </p:nvPicPr>
        <p:blipFill>
          <a:blip r:embed="rId2"/>
          <a:stretch>
            <a:fillRect/>
          </a:stretch>
        </p:blipFill>
        <p:spPr>
          <a:xfrm>
            <a:off x="647455" y="750578"/>
            <a:ext cx="1237503" cy="31185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0CC95D-4677-2D48-8044-4BC81EDFDD6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4129" y="4091492"/>
            <a:ext cx="7825947" cy="749279"/>
          </a:xfrm>
        </p:spPr>
        <p:txBody>
          <a:bodyPr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it-IT" dirty="0"/>
              <a:t>Fare clic per modificare il sottotitolo delle slide</a:t>
            </a:r>
          </a:p>
        </p:txBody>
      </p:sp>
    </p:spTree>
    <p:extLst>
      <p:ext uri="{BB962C8B-B14F-4D97-AF65-F5344CB8AC3E}">
        <p14:creationId xmlns:p14="http://schemas.microsoft.com/office/powerpoint/2010/main" val="123377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, testo 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E4C4561-347F-D04A-AB74-2E115C024B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572002" y="1825625"/>
            <a:ext cx="3944541" cy="435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1">
                <a:latin typeface="Fira Sans" panose="020B0503050000020004" pitchFamily="34" charset="0"/>
              </a:defRPr>
            </a:lvl1pPr>
            <a:lvl2pPr marL="342884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5" indent="0">
              <a:buNone/>
              <a:defRPr sz="1500"/>
            </a:lvl6pPr>
            <a:lvl7pPr marL="2057297" indent="0">
              <a:buNone/>
              <a:defRPr sz="1500"/>
            </a:lvl7pPr>
            <a:lvl8pPr marL="2400180" indent="0">
              <a:buNone/>
              <a:defRPr sz="1500"/>
            </a:lvl8pPr>
            <a:lvl9pPr marL="2743064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9134FB0-2826-354B-B1BA-F95D422DE9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3" y="1825625"/>
            <a:ext cx="3769967" cy="4351338"/>
          </a:xfrm>
        </p:spPr>
        <p:txBody>
          <a:bodyPr anchor="ctr"/>
          <a:lstStyle>
            <a:lvl1pPr marL="0" indent="0">
              <a:buFont typeface="Fira Sans" panose="020B0503050000020004" pitchFamily="34" charset="0"/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14348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090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F2FF0E7-4855-2F46-A78C-823982A184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4B4775A8-EB69-F341-A56E-1D29905F9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pic>
        <p:nvPicPr>
          <p:cNvPr id="7" name="Immagine 9">
            <a:extLst>
              <a:ext uri="{FF2B5EF4-FFF2-40B4-BE49-F238E27FC236}">
                <a16:creationId xmlns:a16="http://schemas.microsoft.com/office/drawing/2014/main" id="{EDD6C21E-9194-1A44-8E91-3FE6FB0CFE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628650" y="6476142"/>
            <a:ext cx="463796" cy="12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66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olo, testo 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E4C4561-347F-D04A-AB74-2E115C024B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8650" y="1825625"/>
            <a:ext cx="3943349" cy="435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1">
                <a:latin typeface="Fira Sans" panose="020B0503050000020004" pitchFamily="34" charset="0"/>
              </a:defRPr>
            </a:lvl1pPr>
            <a:lvl2pPr marL="342884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5" indent="0">
              <a:buNone/>
              <a:defRPr sz="1500"/>
            </a:lvl6pPr>
            <a:lvl7pPr marL="2057297" indent="0">
              <a:buNone/>
              <a:defRPr sz="1500"/>
            </a:lvl7pPr>
            <a:lvl8pPr marL="2400180" indent="0">
              <a:buNone/>
              <a:defRPr sz="1500"/>
            </a:lvl8pPr>
            <a:lvl9pPr marL="2743064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9134FB0-2826-354B-B1BA-F95D422DE9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45383" y="1817083"/>
            <a:ext cx="3769967" cy="4351338"/>
          </a:xfrm>
        </p:spPr>
        <p:txBody>
          <a:bodyPr anchor="ctr"/>
          <a:lstStyle>
            <a:lvl1pPr marL="0" indent="0">
              <a:buFont typeface="Fira Sans" panose="020B0503050000020004" pitchFamily="34" charset="0"/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14348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090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F2FF0E7-4855-2F46-A78C-823982A184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4B4775A8-EB69-F341-A56E-1D29905F9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pic>
        <p:nvPicPr>
          <p:cNvPr id="7" name="Immagine 9">
            <a:extLst>
              <a:ext uri="{FF2B5EF4-FFF2-40B4-BE49-F238E27FC236}">
                <a16:creationId xmlns:a16="http://schemas.microsoft.com/office/drawing/2014/main" id="{4EFFB2A0-8C78-EA4D-B889-9BB9A44907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628650" y="6476142"/>
            <a:ext cx="463796" cy="12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02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, testo e immagi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9134FB0-2826-354B-B1BA-F95D422DE9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2" y="2511380"/>
            <a:ext cx="3793718" cy="3665587"/>
          </a:xfr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14348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090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egnaposto testo 3">
            <a:extLst>
              <a:ext uri="{FF2B5EF4-FFF2-40B4-BE49-F238E27FC236}">
                <a16:creationId xmlns:a16="http://schemas.microsoft.com/office/drawing/2014/main" id="{85F9E723-29C5-D441-88F8-71AFEFA5207B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720441" y="2511380"/>
            <a:ext cx="3793718" cy="3665587"/>
          </a:xfr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14348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090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F944A78-B074-B54E-BDDA-D50D5E0756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1" y="1551582"/>
            <a:ext cx="3793718" cy="76200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1A9BFC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C595F4-9D2D-E044-AAEB-75DB74AA64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20441" y="1551581"/>
            <a:ext cx="3793718" cy="76200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1A9BFC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D2AEED0-49D4-3E47-AC3F-270F49F4CC3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‹#›</a:t>
            </a:fld>
            <a:endParaRPr lang="it-IT"/>
          </a:p>
        </p:txBody>
      </p:sp>
      <p:cxnSp>
        <p:nvCxnSpPr>
          <p:cNvPr id="12" name="Connettore 1 11">
            <a:extLst>
              <a:ext uri="{FF2B5EF4-FFF2-40B4-BE49-F238E27FC236}">
                <a16:creationId xmlns:a16="http://schemas.microsoft.com/office/drawing/2014/main" id="{1D055194-F38E-BC41-A98D-1177A0272C8D}"/>
              </a:ext>
            </a:extLst>
          </p:cNvPr>
          <p:cNvCxnSpPr>
            <a:cxnSpLocks/>
          </p:cNvCxnSpPr>
          <p:nvPr userDrawn="1"/>
        </p:nvCxnSpPr>
        <p:spPr>
          <a:xfrm>
            <a:off x="4572000" y="2505697"/>
            <a:ext cx="0" cy="3669475"/>
          </a:xfrm>
          <a:prstGeom prst="line">
            <a:avLst/>
          </a:prstGeom>
          <a:ln w="12700">
            <a:solidFill>
              <a:srgbClr val="1A9B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egnaposto titolo 1">
            <a:extLst>
              <a:ext uri="{FF2B5EF4-FFF2-40B4-BE49-F238E27FC236}">
                <a16:creationId xmlns:a16="http://schemas.microsoft.com/office/drawing/2014/main" id="{35850251-896E-B041-8180-ED90B1047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0B151D2-E702-0646-B826-312AD2815C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628650" y="6476142"/>
            <a:ext cx="463796" cy="12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095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, testo 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9134FB0-2826-354B-B1BA-F95D422DE9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3" y="2511380"/>
            <a:ext cx="2327115" cy="3665587"/>
          </a:xfr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14348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090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egnaposto testo 3">
            <a:extLst>
              <a:ext uri="{FF2B5EF4-FFF2-40B4-BE49-F238E27FC236}">
                <a16:creationId xmlns:a16="http://schemas.microsoft.com/office/drawing/2014/main" id="{85F9E723-29C5-D441-88F8-71AFEFA5207B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408443" y="2511380"/>
            <a:ext cx="2327115" cy="3665587"/>
          </a:xfr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14348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090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798A6822-7DA7-2E4D-B441-3AC1A45F600B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6187046" y="2511380"/>
            <a:ext cx="2327115" cy="3665587"/>
          </a:xfr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14348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090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F944A78-B074-B54E-BDDA-D50D5E0756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2" y="1551582"/>
            <a:ext cx="2327115" cy="76200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1A9BFC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C595F4-9D2D-E044-AAEB-75DB74AA64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08443" y="1551581"/>
            <a:ext cx="2327115" cy="76200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1A9BFC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9EA2753-54CC-C644-8DA9-3ED0F1CF24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7046" y="1551581"/>
            <a:ext cx="2327115" cy="76200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1A9BFC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E5D853E-0A41-7F40-8291-86C503BFACF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‹#›</a:t>
            </a:fld>
            <a:endParaRPr lang="it-IT"/>
          </a:p>
        </p:txBody>
      </p:sp>
      <p:cxnSp>
        <p:nvCxnSpPr>
          <p:cNvPr id="3" name="Connettore 1 2">
            <a:extLst>
              <a:ext uri="{FF2B5EF4-FFF2-40B4-BE49-F238E27FC236}">
                <a16:creationId xmlns:a16="http://schemas.microsoft.com/office/drawing/2014/main" id="{07389034-36FE-D04B-97E1-02A924367620}"/>
              </a:ext>
            </a:extLst>
          </p:cNvPr>
          <p:cNvCxnSpPr>
            <a:cxnSpLocks/>
          </p:cNvCxnSpPr>
          <p:nvPr userDrawn="1"/>
        </p:nvCxnSpPr>
        <p:spPr>
          <a:xfrm>
            <a:off x="3188525" y="2505697"/>
            <a:ext cx="0" cy="3669475"/>
          </a:xfrm>
          <a:prstGeom prst="line">
            <a:avLst/>
          </a:prstGeom>
          <a:ln w="12700">
            <a:solidFill>
              <a:srgbClr val="1A9B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1 13">
            <a:extLst>
              <a:ext uri="{FF2B5EF4-FFF2-40B4-BE49-F238E27FC236}">
                <a16:creationId xmlns:a16="http://schemas.microsoft.com/office/drawing/2014/main" id="{8B042105-974D-A945-82DA-C0EE98AFE88E}"/>
              </a:ext>
            </a:extLst>
          </p:cNvPr>
          <p:cNvCxnSpPr>
            <a:cxnSpLocks/>
          </p:cNvCxnSpPr>
          <p:nvPr userDrawn="1"/>
        </p:nvCxnSpPr>
        <p:spPr>
          <a:xfrm>
            <a:off x="5956960" y="2505697"/>
            <a:ext cx="0" cy="3669475"/>
          </a:xfrm>
          <a:prstGeom prst="line">
            <a:avLst/>
          </a:prstGeom>
          <a:ln w="12700">
            <a:solidFill>
              <a:srgbClr val="1A9B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itolo 1">
            <a:extLst>
              <a:ext uri="{FF2B5EF4-FFF2-40B4-BE49-F238E27FC236}">
                <a16:creationId xmlns:a16="http://schemas.microsoft.com/office/drawing/2014/main" id="{8B77CED5-B561-3846-9AB3-80FAFE67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pic>
        <p:nvPicPr>
          <p:cNvPr id="15" name="Immagine 9">
            <a:extLst>
              <a:ext uri="{FF2B5EF4-FFF2-40B4-BE49-F238E27FC236}">
                <a16:creationId xmlns:a16="http://schemas.microsoft.com/office/drawing/2014/main" id="{C33081BE-57A8-8241-ABAE-14C00A755F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628650" y="6476142"/>
            <a:ext cx="463796" cy="12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866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fine">
    <p:bg>
      <p:bgPr>
        <a:solidFill>
          <a:srgbClr val="0026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341FA40A-493B-FB4C-A10B-BCCBB83D4A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84222" y="2501205"/>
            <a:ext cx="2193367" cy="185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13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8026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sezion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21;p4">
            <a:extLst>
              <a:ext uri="{FF2B5EF4-FFF2-40B4-BE49-F238E27FC236}">
                <a16:creationId xmlns:a16="http://schemas.microsoft.com/office/drawing/2014/main" id="{93CC0BB5-2F2A-1B48-B507-5DF05040F6C8}"/>
              </a:ext>
            </a:extLst>
          </p:cNvPr>
          <p:cNvPicPr preferRelativeResize="0"/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237" y="750578"/>
            <a:ext cx="1243941" cy="31185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0;p2">
            <a:extLst>
              <a:ext uri="{FF2B5EF4-FFF2-40B4-BE49-F238E27FC236}">
                <a16:creationId xmlns:a16="http://schemas.microsoft.com/office/drawing/2014/main" id="{15FBA683-86A3-41C9-8DB1-2E9A3E09E280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644237" y="1650670"/>
            <a:ext cx="7825947" cy="45106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 Slab"/>
              <a:buNone/>
              <a:defRPr sz="3200" b="1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Calibri Light" panose="020F0302020204030204" pitchFamily="34" charset="0"/>
                <a:sym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r>
              <a:rPr lang="it-IT" dirty="0"/>
              <a:t>Fare clic per modificare il titolo delle slide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0773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sezione + sottotitolo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D39042D-E5F6-354C-AE48-85CA368F3EE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4130" y="4512247"/>
            <a:ext cx="7825840" cy="906143"/>
          </a:xfrm>
        </p:spPr>
        <p:txBody>
          <a:bodyPr anchor="ctr">
            <a:normAutofit/>
          </a:bodyPr>
          <a:lstStyle>
            <a:lvl1pPr marL="0" indent="0">
              <a:buNone/>
              <a:defRPr sz="2400" b="0">
                <a:solidFill>
                  <a:schemeClr val="tx1">
                    <a:lumMod val="85000"/>
                    <a:lumOff val="15000"/>
                  </a:schemeClr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it-IT" dirty="0"/>
              <a:t>Fare clic per modificare il sottotitolo della sezione</a:t>
            </a:r>
          </a:p>
        </p:txBody>
      </p:sp>
      <p:sp>
        <p:nvSpPr>
          <p:cNvPr id="6" name="Google Shape;10;p2">
            <a:extLst>
              <a:ext uri="{FF2B5EF4-FFF2-40B4-BE49-F238E27FC236}">
                <a16:creationId xmlns:a16="http://schemas.microsoft.com/office/drawing/2014/main" id="{15FBA683-86A3-41C9-8DB1-2E9A3E09E280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644237" y="1602829"/>
            <a:ext cx="7825947" cy="24229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 Slab"/>
              <a:buNone/>
              <a:defRPr sz="3200" b="1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Calibri Light" panose="020F0302020204030204" pitchFamily="34" charset="0"/>
                <a:sym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r>
              <a:rPr lang="it-IT" dirty="0"/>
              <a:t>Fare clic per modificare il titolo delle slide</a:t>
            </a:r>
            <a:endParaRPr dirty="0"/>
          </a:p>
        </p:txBody>
      </p:sp>
      <p:pic>
        <p:nvPicPr>
          <p:cNvPr id="8" name="Google Shape;21;p4">
            <a:extLst>
              <a:ext uri="{FF2B5EF4-FFF2-40B4-BE49-F238E27FC236}">
                <a16:creationId xmlns:a16="http://schemas.microsoft.com/office/drawing/2014/main" id="{9ABE2D15-461D-C846-A336-48C5229F4598}"/>
              </a:ext>
            </a:extLst>
          </p:cNvPr>
          <p:cNvPicPr preferRelativeResize="0"/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237" y="750578"/>
            <a:ext cx="1243941" cy="311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6225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, sottotitolo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3A57FB5-7025-8A46-A2C8-9AC199CBF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511381"/>
            <a:ext cx="7886700" cy="3057565"/>
          </a:xfrm>
        </p:spPr>
        <p:txBody>
          <a:bodyPr anchor="ctr"/>
          <a:lstStyle>
            <a:lvl1pPr marL="0" indent="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Fira Sans" panose="020B0503050000020004" pitchFamily="34" charset="0"/>
              <a:buNone/>
              <a:defRPr sz="2000" b="0" i="0"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2pPr>
            <a:lvl3pPr marL="814348" marR="0" indent="-171442" algn="l" defTabSz="685766" rtl="0" eaLnBrk="1" fontAlgn="auto" latinLnBrk="0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>
              <a:defRPr sz="1200" b="0" i="0">
                <a:latin typeface="Fira Sans" panose="020B0503050000020004" pitchFamily="34" charset="0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765F876-3350-441E-BD36-BE705EBA20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551582"/>
            <a:ext cx="7886700" cy="76200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1A9BFC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11" name="Segnaposto titolo 1">
            <a:extLst>
              <a:ext uri="{FF2B5EF4-FFF2-40B4-BE49-F238E27FC236}">
                <a16:creationId xmlns:a16="http://schemas.microsoft.com/office/drawing/2014/main" id="{04C02021-F048-EF46-A427-824414E03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C11EF75-678E-9E47-B9E3-622B2E130D2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7" name="Immagine 9">
            <a:extLst>
              <a:ext uri="{FF2B5EF4-FFF2-40B4-BE49-F238E27FC236}">
                <a16:creationId xmlns:a16="http://schemas.microsoft.com/office/drawing/2014/main" id="{B2CFC9B8-10B6-FF41-89E8-6F9763D3A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628650" y="6476142"/>
            <a:ext cx="463796" cy="125549"/>
          </a:xfrm>
          <a:prstGeom prst="rect">
            <a:avLst/>
          </a:prstGeo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8A205F8-F97E-E14B-B440-BBC8D0D15D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5748338"/>
            <a:ext cx="7886700" cy="428625"/>
          </a:xfrm>
        </p:spPr>
        <p:txBody>
          <a:bodyPr>
            <a:noAutofit/>
          </a:bodyPr>
          <a:lstStyle>
            <a:lvl1pPr marL="0" indent="0">
              <a:buNone/>
              <a:defRPr sz="1050" b="0" i="1">
                <a:latin typeface="Fira Sans Medium" panose="020B0503050000020004" pitchFamily="34" charset="0"/>
              </a:defRPr>
            </a:lvl1pPr>
          </a:lstStyle>
          <a:p>
            <a:r>
              <a:rPr lang="it-IT" dirty="0"/>
              <a:t>Fare clic per inserire note</a:t>
            </a:r>
          </a:p>
        </p:txBody>
      </p:sp>
    </p:spTree>
    <p:extLst>
      <p:ext uri="{BB962C8B-B14F-4D97-AF65-F5344CB8AC3E}">
        <p14:creationId xmlns:p14="http://schemas.microsoft.com/office/powerpoint/2010/main" val="3603779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titolo 1">
            <a:extLst>
              <a:ext uri="{FF2B5EF4-FFF2-40B4-BE49-F238E27FC236}">
                <a16:creationId xmlns:a16="http://schemas.microsoft.com/office/drawing/2014/main" id="{4A68EDD3-8B24-5E4A-A507-BC4297B68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7747EE5-0480-854D-A548-B2B40F2E63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AB9F965-5489-F944-AC9B-8A7ABDD5E40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650" y="1531917"/>
            <a:ext cx="7886700" cy="4037029"/>
          </a:xfrm>
        </p:spPr>
        <p:txBody>
          <a:bodyPr anchor="ctr"/>
          <a:lstStyle>
            <a:lvl1pPr marL="0" indent="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Fira Sans" panose="020B0503050000020004" pitchFamily="34" charset="0"/>
              <a:buNone/>
              <a:defRPr sz="2000" b="0" i="0"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2pPr>
            <a:lvl3pPr marL="814348" marR="0" indent="-171442" algn="l" defTabSz="685766" rtl="0" eaLnBrk="1" fontAlgn="auto" latinLnBrk="0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>
              <a:defRPr sz="1200" b="0" i="0">
                <a:latin typeface="Fira Sans" panose="020B0503050000020004" pitchFamily="34" charset="0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egnaposto testo 3">
            <a:extLst>
              <a:ext uri="{FF2B5EF4-FFF2-40B4-BE49-F238E27FC236}">
                <a16:creationId xmlns:a16="http://schemas.microsoft.com/office/drawing/2014/main" id="{57B3B9C0-6AEB-E343-9620-C69E8840A9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5747075"/>
            <a:ext cx="7886700" cy="429888"/>
          </a:xfrm>
        </p:spPr>
        <p:txBody>
          <a:bodyPr>
            <a:noAutofit/>
          </a:bodyPr>
          <a:lstStyle>
            <a:lvl1pPr marL="0" indent="0">
              <a:buNone/>
              <a:defRPr sz="1050" b="0" i="1">
                <a:latin typeface="Fira Sans Medium" panose="020B0503050000020004" pitchFamily="34" charset="0"/>
              </a:defRPr>
            </a:lvl1pPr>
          </a:lstStyle>
          <a:p>
            <a:r>
              <a:rPr lang="it-IT" dirty="0"/>
              <a:t>Fare clic per inserire note</a:t>
            </a:r>
          </a:p>
        </p:txBody>
      </p:sp>
      <p:pic>
        <p:nvPicPr>
          <p:cNvPr id="9" name="Immagine 9">
            <a:extLst>
              <a:ext uri="{FF2B5EF4-FFF2-40B4-BE49-F238E27FC236}">
                <a16:creationId xmlns:a16="http://schemas.microsoft.com/office/drawing/2014/main" id="{1E97AF72-C704-8A4B-959A-A88938B81F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628650" y="6476142"/>
            <a:ext cx="463796" cy="12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560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A5C4FFC-D4BE-BB4F-92DA-D862EC4EB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6" name="Immagine 9">
            <a:extLst>
              <a:ext uri="{FF2B5EF4-FFF2-40B4-BE49-F238E27FC236}">
                <a16:creationId xmlns:a16="http://schemas.microsoft.com/office/drawing/2014/main" id="{DBE64A5E-6F93-3C4B-B143-39D5C8E64D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628650" y="6476142"/>
            <a:ext cx="463796" cy="125549"/>
          </a:xfrm>
          <a:prstGeom prst="rect">
            <a:avLst/>
          </a:prstGeom>
        </p:spPr>
      </p:pic>
      <p:sp>
        <p:nvSpPr>
          <p:cNvPr id="8" name="Segnaposto immagine 2">
            <a:extLst>
              <a:ext uri="{FF2B5EF4-FFF2-40B4-BE49-F238E27FC236}">
                <a16:creationId xmlns:a16="http://schemas.microsoft.com/office/drawing/2014/main" id="{CCE05D45-DD0D-E743-8C7D-C0CA92158E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40293" cy="6060558"/>
          </a:xfrm>
        </p:spPr>
        <p:txBody>
          <a:bodyPr anchor="ctr"/>
          <a:lstStyle>
            <a:lvl1pPr marL="0" marR="0" indent="0" algn="ctr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Fira Sans" panose="020B0503050000020004" pitchFamily="34" charset="0"/>
              <a:buNone/>
              <a:tabLst/>
              <a:defRPr b="0" i="1">
                <a:latin typeface="Fira Sans" panose="020B0503050000020004" pitchFamily="34" charset="0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Fira Sans" panose="020B05030500000200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130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A5C4FFC-D4BE-BB4F-92DA-D862EC4EB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6" name="Immagine 9">
            <a:extLst>
              <a:ext uri="{FF2B5EF4-FFF2-40B4-BE49-F238E27FC236}">
                <a16:creationId xmlns:a16="http://schemas.microsoft.com/office/drawing/2014/main" id="{DBE64A5E-6F93-3C4B-B143-39D5C8E64D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628650" y="6476142"/>
            <a:ext cx="463796" cy="12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52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immagine 2">
            <a:extLst>
              <a:ext uri="{FF2B5EF4-FFF2-40B4-BE49-F238E27FC236}">
                <a16:creationId xmlns:a16="http://schemas.microsoft.com/office/drawing/2014/main" id="{D4F9B8F1-23BB-DE44-B117-C81D61DBD6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650" y="1543054"/>
            <a:ext cx="7886700" cy="4024630"/>
          </a:xfrm>
        </p:spPr>
        <p:txBody>
          <a:bodyPr anchor="ctr"/>
          <a:lstStyle>
            <a:lvl1pPr marL="0" marR="0" indent="0" algn="ctr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Fira Sans" panose="020B0503050000020004" pitchFamily="34" charset="0"/>
              <a:buNone/>
              <a:tabLst/>
              <a:defRPr b="0" i="1">
                <a:latin typeface="Fira Sans" panose="020B0503050000020004" pitchFamily="34" charset="0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Fira Sans" panose="020B05030500000200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it-IT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A5C4FFC-D4BE-BB4F-92DA-D862EC4EB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Segnaposto testo 3">
            <a:extLst>
              <a:ext uri="{FF2B5EF4-FFF2-40B4-BE49-F238E27FC236}">
                <a16:creationId xmlns:a16="http://schemas.microsoft.com/office/drawing/2014/main" id="{897D9E1E-9C0A-0D41-B11A-9921E9353E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5747075"/>
            <a:ext cx="7886700" cy="429888"/>
          </a:xfrm>
        </p:spPr>
        <p:txBody>
          <a:bodyPr>
            <a:noAutofit/>
          </a:bodyPr>
          <a:lstStyle>
            <a:lvl1pPr marL="0" indent="0">
              <a:buNone/>
              <a:defRPr sz="1050" b="0" i="1">
                <a:latin typeface="Fira Sans Medium" panose="020B0503050000020004" pitchFamily="34" charset="0"/>
              </a:defRPr>
            </a:lvl1pPr>
          </a:lstStyle>
          <a:p>
            <a:r>
              <a:rPr lang="it-IT" dirty="0"/>
              <a:t>Fare clic per inserire note</a:t>
            </a:r>
          </a:p>
        </p:txBody>
      </p:sp>
      <p:sp>
        <p:nvSpPr>
          <p:cNvPr id="10" name="Segnaposto titolo 1">
            <a:extLst>
              <a:ext uri="{FF2B5EF4-FFF2-40B4-BE49-F238E27FC236}">
                <a16:creationId xmlns:a16="http://schemas.microsoft.com/office/drawing/2014/main" id="{E6275BA2-C88F-D442-BB44-16AD120A3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pic>
        <p:nvPicPr>
          <p:cNvPr id="12" name="Immagine 9">
            <a:extLst>
              <a:ext uri="{FF2B5EF4-FFF2-40B4-BE49-F238E27FC236}">
                <a16:creationId xmlns:a16="http://schemas.microsoft.com/office/drawing/2014/main" id="{1C3C8049-EF31-FF4C-AFB0-E5D596190C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628650" y="6476142"/>
            <a:ext cx="463796" cy="12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32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D72F9B8-ABA2-4C42-A181-607DBB3A26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2BB8059-381A-704A-886C-F6DD9F44F1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551582"/>
            <a:ext cx="7886700" cy="76200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1A9BFC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C08E708D-0E00-AB46-8AF7-AAC94AA38A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5747075"/>
            <a:ext cx="7886700" cy="429888"/>
          </a:xfrm>
        </p:spPr>
        <p:txBody>
          <a:bodyPr>
            <a:noAutofit/>
          </a:bodyPr>
          <a:lstStyle>
            <a:lvl1pPr marL="0" indent="0">
              <a:buNone/>
              <a:defRPr sz="1050" b="0" i="1">
                <a:latin typeface="Fira Sans Medium" panose="020B0503050000020004" pitchFamily="34" charset="0"/>
              </a:defRPr>
            </a:lvl1pPr>
          </a:lstStyle>
          <a:p>
            <a:r>
              <a:rPr lang="it-IT" dirty="0"/>
              <a:t>Fare clic per inserire note</a:t>
            </a:r>
          </a:p>
        </p:txBody>
      </p:sp>
      <p:sp>
        <p:nvSpPr>
          <p:cNvPr id="11" name="Segnaposto titolo 1">
            <a:extLst>
              <a:ext uri="{FF2B5EF4-FFF2-40B4-BE49-F238E27FC236}">
                <a16:creationId xmlns:a16="http://schemas.microsoft.com/office/drawing/2014/main" id="{80C56B0F-86D4-8640-B1D0-FEBA0E0A0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pic>
        <p:nvPicPr>
          <p:cNvPr id="9" name="Immagine 9">
            <a:extLst>
              <a:ext uri="{FF2B5EF4-FFF2-40B4-BE49-F238E27FC236}">
                <a16:creationId xmlns:a16="http://schemas.microsoft.com/office/drawing/2014/main" id="{79CE1FB6-2DC1-BF4C-AA86-092E89659D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628650" y="6476142"/>
            <a:ext cx="463796" cy="12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5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B895A96-2866-484D-98AF-108A2B672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EADDCE6-9BC9-1045-9A9B-B7DA4ECE9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31917"/>
            <a:ext cx="7886700" cy="4645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gli stili del testo dello schema</a:t>
            </a:r>
          </a:p>
          <a:p>
            <a:pPr marL="514325" marR="0" lvl="1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Secondo livello</a:t>
            </a:r>
          </a:p>
          <a:p>
            <a:pPr marL="814348" marR="0" lvl="2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Terzo livello</a:t>
            </a:r>
          </a:p>
          <a:p>
            <a:pPr marL="514325" marR="0" lvl="1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B3E5275-AA79-C14E-8281-AC408BAAE8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 b="0" i="0">
                <a:solidFill>
                  <a:schemeClr val="bg1">
                    <a:lumMod val="75000"/>
                  </a:schemeClr>
                </a:solidFill>
                <a:latin typeface="Fira Sans Medium" panose="020B0503050000020004" pitchFamily="34" charset="0"/>
              </a:defRPr>
            </a:lvl1pPr>
          </a:lstStyle>
          <a:p>
            <a:fld id="{FEC4A954-C260-E84D-8B85-4D54550A05DF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5003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1" r:id="rId3"/>
    <p:sldLayoutId id="2147483659" r:id="rId4"/>
    <p:sldLayoutId id="2147483650" r:id="rId5"/>
    <p:sldLayoutId id="2147483667" r:id="rId6"/>
    <p:sldLayoutId id="2147483669" r:id="rId7"/>
    <p:sldLayoutId id="2147483663" r:id="rId8"/>
    <p:sldLayoutId id="2147483654" r:id="rId9"/>
    <p:sldLayoutId id="2147483657" r:id="rId10"/>
    <p:sldLayoutId id="2147483668" r:id="rId11"/>
    <p:sldLayoutId id="2147483666" r:id="rId12"/>
    <p:sldLayoutId id="2147483665" r:id="rId13"/>
    <p:sldLayoutId id="2147483658" r:id="rId14"/>
    <p:sldLayoutId id="2147483670" r:id="rId15"/>
  </p:sldLayoutIdLst>
  <p:hf hdr="0" ftr="0" dt="0"/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sz="2700" b="1" kern="1200">
          <a:solidFill>
            <a:schemeClr val="tx1">
              <a:lumMod val="85000"/>
              <a:lumOff val="15000"/>
            </a:schemeClr>
          </a:solidFill>
          <a:latin typeface="Roboto Slab" pitchFamily="2" charset="0"/>
          <a:ea typeface="Roboto Slab" pitchFamily="2" charset="0"/>
          <a:cs typeface="+mj-cs"/>
        </a:defRPr>
      </a:lvl1pPr>
    </p:titleStyle>
    <p:bodyStyle>
      <a:lvl1pPr marL="171442" indent="-171442" algn="l" defTabSz="685766" rtl="0" eaLnBrk="1" latinLnBrk="0" hangingPunct="1">
        <a:lnSpc>
          <a:spcPct val="90000"/>
        </a:lnSpc>
        <a:spcBef>
          <a:spcPts val="750"/>
        </a:spcBef>
        <a:buFont typeface="Fira Sans" panose="020B0503050000020004" pitchFamily="34" charset="0"/>
        <a:buChar char="―"/>
        <a:defRPr sz="1800" b="0" i="0" kern="1200">
          <a:solidFill>
            <a:schemeClr val="tx1">
              <a:lumMod val="65000"/>
              <a:lumOff val="35000"/>
            </a:schemeClr>
          </a:solidFill>
          <a:latin typeface="Fira Sans Medium" panose="020B0503050000020004" pitchFamily="34" charset="0"/>
          <a:ea typeface="+mn-ea"/>
          <a:cs typeface="+mn-cs"/>
        </a:defRPr>
      </a:lvl1pPr>
      <a:lvl2pPr marL="557185" marR="0" indent="-214303" algn="l" defTabSz="685766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Fira Sans" panose="020B0503050000020004" pitchFamily="34" charset="0"/>
        <a:buChar char="–"/>
        <a:tabLst/>
        <a:defRPr sz="1650" b="0" i="0" kern="1200">
          <a:solidFill>
            <a:schemeClr val="tx1">
              <a:lumMod val="65000"/>
              <a:lumOff val="35000"/>
            </a:schemeClr>
          </a:solidFill>
          <a:latin typeface="Fira Sans" panose="020B0503050000020004" pitchFamily="34" charset="0"/>
          <a:ea typeface="+mn-ea"/>
          <a:cs typeface="+mn-cs"/>
        </a:defRPr>
      </a:lvl2pPr>
      <a:lvl3pPr marL="857207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Fira Sans" panose="020B0503050000020004" pitchFamily="34" charset="0"/>
          <a:ea typeface="+mn-ea"/>
          <a:cs typeface="+mn-cs"/>
        </a:defRPr>
      </a:lvl3pPr>
      <a:lvl4pPr marL="1200090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74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ba.com/stats/teams/traditional/?sort=W_PCT&amp;dir=-1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6454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628560" y="365040"/>
            <a:ext cx="7886160" cy="98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strike="noStrike" spc="-1">
                <a:solidFill>
                  <a:srgbClr val="474747"/>
                </a:solidFill>
                <a:latin typeface="Roboto Slab"/>
                <a:ea typeface="Roboto Slab"/>
              </a:rPr>
              <a:t>Q3 how the FGM (Field Goals Made) percentage influences the winning of a title? (Compared to the mean of those who have won a title)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6458040" y="6356520"/>
            <a:ext cx="2056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3EDA81EB-6C86-4A0F-9119-C88A00ED3FE4}" type="slidenum">
              <a:rPr lang="it-IT" sz="830" b="0" strike="noStrike" spc="-1">
                <a:solidFill>
                  <a:srgbClr val="BFBFBF"/>
                </a:solidFill>
                <a:latin typeface="Fira Sans Medium"/>
              </a:rPr>
              <a:t>10</a:t>
            </a:fld>
            <a:endParaRPr lang="en-US" sz="830" b="0" strike="noStrike" spc="-1"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628560" y="1978920"/>
            <a:ext cx="7886160" cy="91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7000"/>
          </a:bodyPr>
          <a:lstStyle/>
          <a:p>
            <a:pPr>
              <a:lnSpc>
                <a:spcPct val="150000"/>
              </a:lnSpc>
              <a:spcBef>
                <a:spcPts val="751"/>
              </a:spcBef>
              <a:tabLst>
                <a:tab pos="0" algn="l"/>
              </a:tabLst>
            </a:pPr>
            <a:r>
              <a:rPr lang="it-IT" sz="2000" b="0" strike="noStrike" spc="-1" dirty="0">
                <a:solidFill>
                  <a:srgbClr val="727272"/>
                </a:solidFill>
                <a:latin typeface="Fira Sans Medium"/>
              </a:rPr>
              <a:t>The </a:t>
            </a:r>
            <a:r>
              <a:rPr lang="it-IT" sz="2000" b="0" strike="noStrike" spc="-1" dirty="0" err="1">
                <a:solidFill>
                  <a:srgbClr val="727272"/>
                </a:solidFill>
                <a:latin typeface="Fira Sans Medium"/>
              </a:rPr>
              <a:t>same</a:t>
            </a:r>
            <a:r>
              <a:rPr lang="it-IT" sz="2000" b="0" strike="noStrike" spc="-1" dirty="0">
                <a:solidFill>
                  <a:srgbClr val="727272"/>
                </a:solidFill>
                <a:latin typeface="Fira Sans Medium"/>
              </a:rPr>
              <a:t> policy </a:t>
            </a:r>
            <a:r>
              <a:rPr lang="it-IT" sz="2000" b="0" strike="noStrike" spc="-1" dirty="0" err="1">
                <a:solidFill>
                  <a:srgbClr val="727272"/>
                </a:solidFill>
                <a:latin typeface="Fira Sans Medium"/>
              </a:rPr>
              <a:t>is</a:t>
            </a:r>
            <a:r>
              <a:rPr lang="it-IT" sz="2000" b="0" strike="noStrike" spc="-1" dirty="0">
                <a:solidFill>
                  <a:srgbClr val="727272"/>
                </a:solidFill>
                <a:latin typeface="Fira Sans Medium"/>
              </a:rPr>
              <a:t> </a:t>
            </a:r>
            <a:r>
              <a:rPr lang="it-IT" sz="2000" b="0" strike="noStrike" spc="-1" dirty="0" err="1">
                <a:solidFill>
                  <a:srgbClr val="727272"/>
                </a:solidFill>
                <a:latin typeface="Fira Sans Medium"/>
              </a:rPr>
              <a:t>applied</a:t>
            </a:r>
            <a:endParaRPr lang="en-US" sz="2000" b="0" strike="noStrike" spc="-1" dirty="0">
              <a:latin typeface="Arial"/>
            </a:endParaRPr>
          </a:p>
          <a:p>
            <a:pPr marL="514440" lvl="1" indent="-170640">
              <a:lnSpc>
                <a:spcPct val="150000"/>
              </a:lnSpc>
              <a:spcBef>
                <a:spcPts val="374"/>
              </a:spcBef>
              <a:buClr>
                <a:srgbClr val="727272"/>
              </a:buClr>
              <a:buFont typeface="Arial"/>
              <a:buChar char="•"/>
              <a:tabLst>
                <a:tab pos="0" algn="l"/>
              </a:tabLst>
            </a:pPr>
            <a:r>
              <a:rPr lang="it-IT" sz="1600" b="0" strike="noStrike" spc="-1" dirty="0">
                <a:solidFill>
                  <a:srgbClr val="727272"/>
                </a:solidFill>
                <a:latin typeface="Fira Sans"/>
              </a:rPr>
              <a:t>The best FG makers of </a:t>
            </a:r>
            <a:r>
              <a:rPr lang="it-IT" sz="1600" b="0" strike="noStrike" spc="-1" dirty="0" err="1">
                <a:solidFill>
                  <a:srgbClr val="727272"/>
                </a:solidFill>
                <a:latin typeface="Fira Sans"/>
              </a:rPr>
              <a:t>all</a:t>
            </a:r>
            <a:r>
              <a:rPr lang="it-IT" sz="1600" b="0" strike="noStrike" spc="-1" dirty="0">
                <a:solidFill>
                  <a:srgbClr val="727272"/>
                </a:solidFill>
                <a:latin typeface="Fira Sans"/>
              </a:rPr>
              <a:t> the decade </a:t>
            </a:r>
            <a:r>
              <a:rPr lang="it-IT" sz="1600" b="0" strike="noStrike" spc="-1" dirty="0" err="1">
                <a:solidFill>
                  <a:srgbClr val="727272"/>
                </a:solidFill>
                <a:latin typeface="Fira Sans"/>
              </a:rPr>
              <a:t>have</a:t>
            </a:r>
            <a:r>
              <a:rPr lang="it-IT" sz="1600" b="0" strike="noStrike" spc="-1" dirty="0">
                <a:solidFill>
                  <a:srgbClr val="727272"/>
                </a:solidFill>
                <a:latin typeface="Fira Sans"/>
              </a:rPr>
              <a:t> </a:t>
            </a:r>
            <a:r>
              <a:rPr lang="it-IT" sz="1600" b="0" strike="noStrike" spc="-1" dirty="0" err="1">
                <a:solidFill>
                  <a:srgbClr val="727272"/>
                </a:solidFill>
                <a:latin typeface="Fira Sans"/>
              </a:rPr>
              <a:t>been</a:t>
            </a:r>
            <a:r>
              <a:rPr lang="it-IT" sz="1600" b="0" strike="noStrike" spc="-1" dirty="0">
                <a:solidFill>
                  <a:srgbClr val="727272"/>
                </a:solidFill>
                <a:latin typeface="Fira Sans"/>
              </a:rPr>
              <a:t> </a:t>
            </a:r>
            <a:r>
              <a:rPr lang="it-IT" sz="1600" b="0" strike="noStrike" spc="-1" dirty="0" err="1">
                <a:solidFill>
                  <a:srgbClr val="727272"/>
                </a:solidFill>
                <a:latin typeface="Fira Sans"/>
              </a:rPr>
              <a:t>gathered</a:t>
            </a:r>
            <a:r>
              <a:rPr lang="it-IT" sz="1600" b="0" strike="noStrike" spc="-1" dirty="0">
                <a:solidFill>
                  <a:srgbClr val="727272"/>
                </a:solidFill>
                <a:latin typeface="Fira Sans"/>
              </a:rPr>
              <a:t>.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189" name="CustomShape 4"/>
          <p:cNvSpPr/>
          <p:nvPr/>
        </p:nvSpPr>
        <p:spPr>
          <a:xfrm>
            <a:off x="628560" y="5747040"/>
            <a:ext cx="7886160" cy="42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spcBef>
                <a:spcPts val="751"/>
              </a:spcBef>
              <a:tabLst>
                <a:tab pos="0" algn="l"/>
              </a:tabLst>
            </a:pPr>
            <a:r>
              <a:rPr lang="en-US" sz="1050" b="0" i="1" strike="noStrike" spc="-1" dirty="0">
                <a:solidFill>
                  <a:srgbClr val="727272"/>
                </a:solidFill>
                <a:latin typeface="Fira Sans Medium"/>
              </a:rPr>
              <a:t>.cache() permits to cache in memory the RDD in use and to load it quickly.</a:t>
            </a:r>
            <a:endParaRPr lang="en-US" sz="1050" b="0" strike="noStrike" spc="-1" dirty="0">
              <a:latin typeface="Arial"/>
            </a:endParaRPr>
          </a:p>
        </p:txBody>
      </p:sp>
      <p:pic>
        <p:nvPicPr>
          <p:cNvPr id="190" name="Picture 5"/>
          <p:cNvPicPr/>
          <p:nvPr/>
        </p:nvPicPr>
        <p:blipFill>
          <a:blip r:embed="rId2"/>
          <a:stretch/>
        </p:blipFill>
        <p:spPr>
          <a:xfrm>
            <a:off x="2430720" y="2993400"/>
            <a:ext cx="4282200" cy="1988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628560" y="365040"/>
            <a:ext cx="7886160" cy="98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strike="noStrike" spc="-1">
                <a:solidFill>
                  <a:srgbClr val="474747"/>
                </a:solidFill>
                <a:latin typeface="Roboto Slab"/>
                <a:ea typeface="Roboto Slab"/>
              </a:rPr>
              <a:t>Q3 how the FGM (Field Goals Made) percentage influences the winning of a title? 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6458040" y="6356520"/>
            <a:ext cx="2056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39F55B31-EAB6-4F61-9918-7A1A19C3ACFE}" type="slidenum">
              <a:rPr lang="it-IT" sz="830" b="0" strike="noStrike" spc="-1">
                <a:solidFill>
                  <a:srgbClr val="BFBFBF"/>
                </a:solidFill>
                <a:latin typeface="Fira Sans Medium"/>
              </a:rPr>
              <a:t>11</a:t>
            </a:fld>
            <a:endParaRPr lang="en-US" sz="830" b="0" strike="noStrike" spc="-1"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>
            <a:off x="628560" y="1044360"/>
            <a:ext cx="7886160" cy="91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7000"/>
          </a:bodyPr>
          <a:lstStyle/>
          <a:p>
            <a:pPr>
              <a:lnSpc>
                <a:spcPct val="150000"/>
              </a:lnSpc>
              <a:spcBef>
                <a:spcPts val="751"/>
              </a:spcBef>
              <a:tabLst>
                <a:tab pos="0" algn="l"/>
              </a:tabLst>
            </a:pPr>
            <a:r>
              <a:rPr lang="en-US" sz="2000" b="0" strike="noStrike" spc="-1">
                <a:solidFill>
                  <a:srgbClr val="727272"/>
                </a:solidFill>
                <a:latin typeface="Fira Sans Medium"/>
              </a:rPr>
              <a:t>Calculate the mean</a:t>
            </a:r>
            <a:endParaRPr lang="en-US" sz="2000" b="0" strike="noStrike" spc="-1">
              <a:latin typeface="Arial"/>
            </a:endParaRPr>
          </a:p>
          <a:p>
            <a:pPr marL="514440" lvl="1" indent="-170640">
              <a:lnSpc>
                <a:spcPct val="150000"/>
              </a:lnSpc>
              <a:spcBef>
                <a:spcPts val="374"/>
              </a:spcBef>
              <a:buClr>
                <a:srgbClr val="72727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600" b="0" strike="noStrike" spc="-1">
                <a:solidFill>
                  <a:srgbClr val="727272"/>
                </a:solidFill>
                <a:latin typeface="Fira Sans"/>
              </a:rPr>
              <a:t>The mean has been calculated based on the command .mean().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94" name="CustomShape 4"/>
          <p:cNvSpPr/>
          <p:nvPr/>
        </p:nvSpPr>
        <p:spPr>
          <a:xfrm>
            <a:off x="628560" y="2755080"/>
            <a:ext cx="7886160" cy="127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50000"/>
              </a:lnSpc>
              <a:spcBef>
                <a:spcPts val="751"/>
              </a:spcBef>
              <a:tabLst>
                <a:tab pos="0" algn="l"/>
              </a:tabLst>
            </a:pPr>
            <a:r>
              <a:rPr lang="en-US" sz="2000" b="0" strike="noStrike" spc="-1">
                <a:solidFill>
                  <a:srgbClr val="727272"/>
                </a:solidFill>
                <a:latin typeface="Fira Sans Medium"/>
                <a:ea typeface="DejaVu Sans"/>
              </a:rPr>
              <a:t>Join with the winners</a:t>
            </a:r>
            <a:endParaRPr lang="en-US" sz="2000" b="0" strike="noStrike" spc="-1">
              <a:latin typeface="Arial"/>
            </a:endParaRPr>
          </a:p>
          <a:p>
            <a:pPr marL="514440" lvl="1" indent="-170640">
              <a:lnSpc>
                <a:spcPct val="150000"/>
              </a:lnSpc>
              <a:spcBef>
                <a:spcPts val="374"/>
              </a:spcBef>
              <a:buClr>
                <a:srgbClr val="72727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600" b="0" strike="noStrike" spc="-1">
                <a:solidFill>
                  <a:srgbClr val="727272"/>
                </a:solidFill>
                <a:latin typeface="Fira Sans"/>
                <a:ea typeface="DejaVu Sans"/>
              </a:rPr>
              <a:t>Winners have been imported according to the key [TEAM, SEASON].</a:t>
            </a:r>
            <a:endParaRPr lang="en-US" sz="1600" b="0" strike="noStrike" spc="-1">
              <a:latin typeface="Arial"/>
            </a:endParaRPr>
          </a:p>
          <a:p>
            <a:pPr marL="342720">
              <a:lnSpc>
                <a:spcPct val="150000"/>
              </a:lnSpc>
              <a:spcBef>
                <a:spcPts val="374"/>
              </a:spcBef>
              <a:tabLst>
                <a:tab pos="0" algn="l"/>
              </a:tabLst>
            </a:pPr>
            <a:endParaRPr lang="en-US" sz="1600" b="0" strike="noStrike" spc="-1">
              <a:latin typeface="Arial"/>
            </a:endParaRPr>
          </a:p>
        </p:txBody>
      </p:sp>
      <p:pic>
        <p:nvPicPr>
          <p:cNvPr id="195" name="Picture 6"/>
          <p:cNvPicPr/>
          <p:nvPr/>
        </p:nvPicPr>
        <p:blipFill>
          <a:blip r:embed="rId2"/>
          <a:stretch/>
        </p:blipFill>
        <p:spPr>
          <a:xfrm>
            <a:off x="3219480" y="1964520"/>
            <a:ext cx="2704680" cy="936720"/>
          </a:xfrm>
          <a:prstGeom prst="rect">
            <a:avLst/>
          </a:prstGeom>
          <a:ln>
            <a:noFill/>
          </a:ln>
        </p:spPr>
      </p:pic>
      <p:pic>
        <p:nvPicPr>
          <p:cNvPr id="196" name="Picture 8"/>
          <p:cNvPicPr/>
          <p:nvPr/>
        </p:nvPicPr>
        <p:blipFill>
          <a:blip r:embed="rId3"/>
          <a:stretch/>
        </p:blipFill>
        <p:spPr>
          <a:xfrm>
            <a:off x="2083680" y="3701880"/>
            <a:ext cx="4975560" cy="2948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628560" y="365040"/>
            <a:ext cx="7886160" cy="98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strike="noStrike" spc="-1">
                <a:solidFill>
                  <a:srgbClr val="474747"/>
                </a:solidFill>
                <a:latin typeface="Roboto Slab"/>
                <a:ea typeface="Roboto Slab"/>
              </a:rPr>
              <a:t>Q3 how the FGM (Field Goals Made) percentage influences the winning of a title? 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6458040" y="6356520"/>
            <a:ext cx="2056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9D952692-0C76-4B69-A09A-7A720697156B}" type="slidenum">
              <a:rPr lang="it-IT" sz="830" b="0" strike="noStrike" spc="-1">
                <a:solidFill>
                  <a:srgbClr val="BFBFBF"/>
                </a:solidFill>
                <a:latin typeface="Fira Sans Medium"/>
              </a:rPr>
              <a:t>12</a:t>
            </a:fld>
            <a:endParaRPr lang="en-US" sz="830" b="0" strike="noStrike" spc="-1">
              <a:latin typeface="Arial"/>
            </a:endParaRPr>
          </a:p>
        </p:txBody>
      </p:sp>
      <p:sp>
        <p:nvSpPr>
          <p:cNvPr id="199" name="CustomShape 3"/>
          <p:cNvSpPr/>
          <p:nvPr/>
        </p:nvSpPr>
        <p:spPr>
          <a:xfrm>
            <a:off x="628560" y="4692960"/>
            <a:ext cx="7886160" cy="153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50000"/>
              </a:lnSpc>
              <a:spcBef>
                <a:spcPts val="751"/>
              </a:spcBef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727272"/>
                </a:solidFill>
                <a:latin typeface="Fira Sans Medium"/>
              </a:rPr>
              <a:t>Comparison with the regular season</a:t>
            </a:r>
            <a:endParaRPr lang="en-US" sz="2000" b="0" strike="noStrike" spc="-1" dirty="0">
              <a:latin typeface="Arial"/>
            </a:endParaRPr>
          </a:p>
          <a:p>
            <a:pPr marL="514440" lvl="1" indent="-170640">
              <a:lnSpc>
                <a:spcPct val="150000"/>
              </a:lnSpc>
              <a:spcBef>
                <a:spcPts val="374"/>
              </a:spcBef>
              <a:buClr>
                <a:srgbClr val="72727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727272"/>
                </a:solidFill>
                <a:latin typeface="Fira Sans"/>
              </a:rPr>
              <a:t>the teams that won the title are quite far from the mean FGM percentage in all the decade.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200" name="Picture 5"/>
          <p:cNvPicPr/>
          <p:nvPr/>
        </p:nvPicPr>
        <p:blipFill>
          <a:blip r:embed="rId2"/>
          <a:stretch/>
        </p:blipFill>
        <p:spPr>
          <a:xfrm>
            <a:off x="2148480" y="1370160"/>
            <a:ext cx="4845960" cy="3344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628560" y="365040"/>
            <a:ext cx="7886160" cy="98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strike="noStrike" spc="-1">
                <a:solidFill>
                  <a:srgbClr val="474747"/>
                </a:solidFill>
                <a:latin typeface="Roboto Slab"/>
                <a:ea typeface="Roboto Slab"/>
              </a:rPr>
              <a:t>Q4 how the mean of FGM for the winners is near to the mean of the team who has the best FGM percentage?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6458040" y="6356520"/>
            <a:ext cx="2056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C9AE2753-ABA1-46E4-B07A-BD94375D537E}" type="slidenum">
              <a:rPr lang="it-IT" sz="830" b="0" strike="noStrike" spc="-1">
                <a:solidFill>
                  <a:srgbClr val="BFBFBF"/>
                </a:solidFill>
                <a:latin typeface="Fira Sans Medium"/>
              </a:rPr>
              <a:t>13</a:t>
            </a:fld>
            <a:endParaRPr lang="en-US" sz="830" b="0" strike="noStrike" spc="-1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628560" y="4845600"/>
            <a:ext cx="7886160" cy="153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marL="342720">
              <a:lnSpc>
                <a:spcPct val="150000"/>
              </a:lnSpc>
              <a:spcBef>
                <a:spcPts val="374"/>
              </a:spcBef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727272"/>
                </a:solidFill>
                <a:latin typeface="Fira Sans"/>
              </a:rPr>
              <a:t>Golden State Warriors has done the better FGM percentage, very close to the mean of those who won the title.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204" name="Picture 6"/>
          <p:cNvPicPr/>
          <p:nvPr/>
        </p:nvPicPr>
        <p:blipFill>
          <a:blip r:embed="rId2"/>
          <a:stretch/>
        </p:blipFill>
        <p:spPr>
          <a:xfrm>
            <a:off x="1442520" y="1610280"/>
            <a:ext cx="5851800" cy="3596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644040" y="4512240"/>
            <a:ext cx="7824960" cy="90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spcBef>
                <a:spcPts val="751"/>
              </a:spcBef>
              <a:tabLst>
                <a:tab pos="0" algn="l"/>
              </a:tabLst>
            </a:pPr>
            <a:r>
              <a:rPr lang="it-IT" sz="2400" b="0" strike="noStrike" spc="-1">
                <a:solidFill>
                  <a:srgbClr val="474747"/>
                </a:solidFill>
                <a:latin typeface="Roboto Slab"/>
                <a:ea typeface="Roboto Slab"/>
              </a:rPr>
              <a:t>Mehrpuya Fathi Bonyadabad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644400" y="1602720"/>
            <a:ext cx="7825320" cy="242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it-IT" sz="3200" b="1" strike="noStrike" spc="-1">
                <a:solidFill>
                  <a:srgbClr val="262626"/>
                </a:solidFill>
                <a:latin typeface="Roboto Slab"/>
                <a:ea typeface="Roboto Slab"/>
              </a:rPr>
              <a:t>Part 2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6458040" y="6356520"/>
            <a:ext cx="2056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896709AD-97D4-4717-B5EF-B282F91FF35B}" type="slidenum">
              <a:rPr lang="it-IT" sz="830" b="0" strike="noStrike" spc="-1">
                <a:solidFill>
                  <a:srgbClr val="BFBFBF"/>
                </a:solidFill>
                <a:latin typeface="Fira Sans Medium"/>
              </a:rPr>
              <a:t>15</a:t>
            </a:fld>
            <a:endParaRPr lang="en-US" sz="830" b="0" strike="noStrike" spc="-1"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628560" y="365040"/>
            <a:ext cx="7886160" cy="98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474747"/>
                </a:solidFill>
                <a:latin typeface="Roboto Slab"/>
                <a:ea typeface="Roboto Slab"/>
              </a:rPr>
              <a:t>Q1 Which team has the most field GOAL percentage? (and its win%) (gathering part)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209" name="Picture 208"/>
          <p:cNvPicPr/>
          <p:nvPr/>
        </p:nvPicPr>
        <p:blipFill>
          <a:blip r:embed="rId2"/>
          <a:stretch/>
        </p:blipFill>
        <p:spPr>
          <a:xfrm>
            <a:off x="1280160" y="2211432"/>
            <a:ext cx="6480000" cy="3748680"/>
          </a:xfrm>
          <a:prstGeom prst="rect">
            <a:avLst/>
          </a:prstGeom>
          <a:ln>
            <a:noFill/>
          </a:ln>
        </p:spPr>
      </p:pic>
      <p:sp>
        <p:nvSpPr>
          <p:cNvPr id="210" name="CustomShape 3"/>
          <p:cNvSpPr/>
          <p:nvPr/>
        </p:nvSpPr>
        <p:spPr>
          <a:xfrm>
            <a:off x="628560" y="1526962"/>
            <a:ext cx="6960600" cy="60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chemeClr val="bg2">
                    <a:lumMod val="50000"/>
                  </a:schemeClr>
                </a:solidFill>
                <a:latin typeface="Fira Sans" panose="020B0604020202020204" charset="0"/>
              </a:rPr>
              <a:t>Gathering data. It gets name, FGP and win%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chemeClr val="bg2">
                    <a:lumMod val="50000"/>
                  </a:schemeClr>
                </a:solidFill>
                <a:latin typeface="Fira Sans" panose="020B0604020202020204" charset="0"/>
              </a:rPr>
              <a:t>Then just a sort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628560" y="365040"/>
            <a:ext cx="7886160" cy="98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474747"/>
                </a:solidFill>
                <a:latin typeface="Roboto Slab"/>
                <a:ea typeface="Roboto Slab"/>
              </a:rPr>
              <a:t>Q2 Which team has the most field GOAL percentage? (and its win%) (reduce part)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6458040" y="6356520"/>
            <a:ext cx="2056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0A376F51-C48B-4201-96B2-528F99AFCB16}" type="slidenum">
              <a:rPr lang="it-IT" sz="830" b="0" strike="noStrike" spc="-1">
                <a:solidFill>
                  <a:srgbClr val="BFBFBF"/>
                </a:solidFill>
                <a:latin typeface="Fira Sans Medium"/>
              </a:rPr>
              <a:t>16</a:t>
            </a:fld>
            <a:endParaRPr lang="en-US" sz="830" b="0" strike="noStrike" spc="-1">
              <a:latin typeface="Arial"/>
            </a:endParaRPr>
          </a:p>
        </p:txBody>
      </p:sp>
      <p:pic>
        <p:nvPicPr>
          <p:cNvPr id="213" name="Picture 212"/>
          <p:cNvPicPr/>
          <p:nvPr/>
        </p:nvPicPr>
        <p:blipFill>
          <a:blip r:embed="rId2"/>
          <a:stretch/>
        </p:blipFill>
        <p:spPr>
          <a:xfrm>
            <a:off x="1372386" y="2652783"/>
            <a:ext cx="5085654" cy="3558240"/>
          </a:xfrm>
          <a:prstGeom prst="rect">
            <a:avLst/>
          </a:prstGeom>
          <a:ln>
            <a:noFill/>
          </a:ln>
        </p:spPr>
      </p:pic>
      <p:sp>
        <p:nvSpPr>
          <p:cNvPr id="214" name="CustomShape 3"/>
          <p:cNvSpPr/>
          <p:nvPr/>
        </p:nvSpPr>
        <p:spPr>
          <a:xfrm>
            <a:off x="1097280" y="1553591"/>
            <a:ext cx="6766200" cy="85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chemeClr val="bg2">
                    <a:lumMod val="50000"/>
                  </a:schemeClr>
                </a:solidFill>
                <a:latin typeface="Fira Sans" panose="020B0604020202020204" charset="0"/>
              </a:rPr>
              <a:t>Reducing them by their key and calculation the average of them by reducing them by their keys . Last sort.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chemeClr val="bg2">
                    <a:lumMod val="50000"/>
                  </a:schemeClr>
                </a:solidFill>
                <a:latin typeface="Fira Sans" panose="020B0604020202020204" charset="0"/>
              </a:rPr>
              <a:t>Best team is the team witch has most win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628560" y="365040"/>
            <a:ext cx="7886160" cy="98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474747"/>
                </a:solidFill>
                <a:latin typeface="Roboto Slab"/>
                <a:ea typeface="Roboto Slab"/>
              </a:rPr>
              <a:t>Q3 Can be (the best most field GOAL) guarantee to be (the best winner)?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6458040" y="6356520"/>
            <a:ext cx="2056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B29DD838-B63B-4C62-9C10-5DFBB658001F}" type="slidenum">
              <a:rPr lang="it-IT" sz="830" b="0" strike="noStrike" spc="-1">
                <a:solidFill>
                  <a:srgbClr val="BFBFBF"/>
                </a:solidFill>
                <a:latin typeface="Fira Sans Medium"/>
              </a:rPr>
              <a:t>17</a:t>
            </a:fld>
            <a:endParaRPr lang="en-US" sz="830" b="0" strike="noStrike" spc="-1">
              <a:latin typeface="Arial"/>
            </a:endParaRPr>
          </a:p>
        </p:txBody>
      </p:sp>
      <p:pic>
        <p:nvPicPr>
          <p:cNvPr id="217" name="Picture 216"/>
          <p:cNvPicPr/>
          <p:nvPr/>
        </p:nvPicPr>
        <p:blipFill>
          <a:blip r:embed="rId2"/>
          <a:stretch/>
        </p:blipFill>
        <p:spPr>
          <a:xfrm>
            <a:off x="360" y="3931920"/>
            <a:ext cx="9143280" cy="1339200"/>
          </a:xfrm>
          <a:prstGeom prst="rect">
            <a:avLst/>
          </a:prstGeom>
          <a:ln>
            <a:noFill/>
          </a:ln>
        </p:spPr>
      </p:pic>
      <p:sp>
        <p:nvSpPr>
          <p:cNvPr id="218" name="CustomShape 3"/>
          <p:cNvSpPr/>
          <p:nvPr/>
        </p:nvSpPr>
        <p:spPr>
          <a:xfrm>
            <a:off x="822960" y="1645920"/>
            <a:ext cx="7772040" cy="111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chemeClr val="bg2">
                    <a:lumMod val="50000"/>
                  </a:schemeClr>
                </a:solidFill>
                <a:latin typeface="Fira Sans" panose="020B0604020202020204" charset="0"/>
              </a:rPr>
              <a:t>Think about a coach who has focused on the amount of goals per match.(he thinks the team which has more goals, has more win)</a:t>
            </a:r>
          </a:p>
          <a:p>
            <a:pPr>
              <a:lnSpc>
                <a:spcPct val="100000"/>
              </a:lnSpc>
            </a:pPr>
            <a:endParaRPr lang="en-US" sz="1600" b="0" strike="noStrike" spc="-1" dirty="0">
              <a:solidFill>
                <a:schemeClr val="bg2">
                  <a:lumMod val="50000"/>
                </a:schemeClr>
              </a:solidFill>
              <a:latin typeface="Fira Sans" panose="020B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chemeClr val="bg2">
                    <a:lumMod val="50000"/>
                  </a:schemeClr>
                </a:solidFill>
                <a:latin typeface="Fira Sans" panose="020B0604020202020204" charset="0"/>
              </a:rPr>
              <a:t>Is he a successful coach?</a:t>
            </a:r>
          </a:p>
        </p:txBody>
      </p:sp>
      <p:sp>
        <p:nvSpPr>
          <p:cNvPr id="219" name="CustomShape 4"/>
          <p:cNvSpPr/>
          <p:nvPr/>
        </p:nvSpPr>
        <p:spPr>
          <a:xfrm>
            <a:off x="822960" y="2926080"/>
            <a:ext cx="7954920" cy="85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chemeClr val="bg2">
                    <a:lumMod val="50000"/>
                  </a:schemeClr>
                </a:solidFill>
                <a:latin typeface="Fira Sans" panose="020B0604020202020204" charset="0"/>
              </a:rPr>
              <a:t>First we gather the data of witch team has the most FGP in all the team.</a:t>
            </a:r>
          </a:p>
          <a:p>
            <a:pPr>
              <a:lnSpc>
                <a:spcPct val="100000"/>
              </a:lnSpc>
            </a:pPr>
            <a:endParaRPr lang="en-US" sz="1600" b="0" strike="noStrike" spc="-1" dirty="0">
              <a:solidFill>
                <a:schemeClr val="bg2">
                  <a:lumMod val="50000"/>
                </a:schemeClr>
              </a:solidFill>
              <a:latin typeface="Fira Sans" panose="020B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chemeClr val="bg2">
                    <a:lumMod val="50000"/>
                  </a:schemeClr>
                </a:solidFill>
                <a:latin typeface="Fira Sans" panose="020B0604020202020204" charset="0"/>
              </a:rPr>
              <a:t>Second we obtain the amount of goals and win% of that team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628560" y="365040"/>
            <a:ext cx="7886160" cy="98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474747"/>
                </a:solidFill>
                <a:latin typeface="Roboto Slab"/>
                <a:ea typeface="Roboto Slab"/>
              </a:rPr>
              <a:t>Q3 Can be (the best most field GOAL) guarantee to be (the best winner)?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6458040" y="6356520"/>
            <a:ext cx="2056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B9CC8908-26FB-4182-B820-7A8E0AF2D15C}" type="slidenum">
              <a:rPr lang="it-IT" sz="830" b="0" strike="noStrike" spc="-1">
                <a:solidFill>
                  <a:srgbClr val="BFBFBF"/>
                </a:solidFill>
                <a:latin typeface="Fira Sans Medium"/>
              </a:rPr>
              <a:t>18</a:t>
            </a:fld>
            <a:endParaRPr lang="en-US" sz="830" b="0" strike="noStrike" spc="-1">
              <a:latin typeface="Arial"/>
            </a:endParaRPr>
          </a:p>
        </p:txBody>
      </p:sp>
      <p:pic>
        <p:nvPicPr>
          <p:cNvPr id="222" name="Picture 221"/>
          <p:cNvPicPr/>
          <p:nvPr/>
        </p:nvPicPr>
        <p:blipFill>
          <a:blip r:embed="rId2"/>
          <a:stretch/>
        </p:blipFill>
        <p:spPr>
          <a:xfrm>
            <a:off x="0" y="3032486"/>
            <a:ext cx="9143280" cy="3235680"/>
          </a:xfrm>
          <a:prstGeom prst="rect">
            <a:avLst/>
          </a:prstGeom>
          <a:ln>
            <a:noFill/>
          </a:ln>
        </p:spPr>
      </p:pic>
      <p:sp>
        <p:nvSpPr>
          <p:cNvPr id="223" name="CustomShape 3"/>
          <p:cNvSpPr/>
          <p:nvPr/>
        </p:nvSpPr>
        <p:spPr>
          <a:xfrm>
            <a:off x="822960" y="1463040"/>
            <a:ext cx="7863480" cy="136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chemeClr val="bg2">
                    <a:lumMod val="50000"/>
                  </a:schemeClr>
                </a:solidFill>
                <a:latin typeface="Fira Sans" panose="020B0604020202020204" charset="0"/>
              </a:rPr>
              <a:t>Then filter the rows to the team that have more wins than the team witch had the max goals. </a:t>
            </a:r>
          </a:p>
          <a:p>
            <a:pPr>
              <a:lnSpc>
                <a:spcPct val="100000"/>
              </a:lnSpc>
            </a:pPr>
            <a:endParaRPr lang="en-US" sz="1600" b="0" strike="noStrike" spc="-1" dirty="0">
              <a:solidFill>
                <a:schemeClr val="bg2">
                  <a:lumMod val="50000"/>
                </a:schemeClr>
              </a:solidFill>
              <a:latin typeface="Fira Sans" panose="020B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chemeClr val="bg2">
                    <a:lumMod val="50000"/>
                  </a:schemeClr>
                </a:solidFill>
                <a:latin typeface="Fira Sans" panose="020B0604020202020204" charset="0"/>
              </a:rPr>
              <a:t>4 teams (San Antonio Spurs , ...)their goals is less than max but they are more successful . SO, coach thinks wrong 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628560" y="365040"/>
            <a:ext cx="7886160" cy="98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474747"/>
                </a:solidFill>
                <a:latin typeface="Roboto Slab"/>
                <a:ea typeface="Roboto Slab"/>
              </a:rPr>
              <a:t>Q4 How about be less than average (to be in top 10)?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6458040" y="6356520"/>
            <a:ext cx="2056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2C813245-C4D3-4E3C-883A-1A5C2E4AF5B5}" type="slidenum">
              <a:rPr lang="it-IT" sz="830" b="0" strike="noStrike" spc="-1">
                <a:solidFill>
                  <a:srgbClr val="BFBFBF"/>
                </a:solidFill>
                <a:latin typeface="Fira Sans Medium"/>
              </a:rPr>
              <a:t>19</a:t>
            </a:fld>
            <a:endParaRPr lang="en-US" sz="830" b="0" strike="noStrike" spc="-1">
              <a:latin typeface="Arial"/>
            </a:endParaRPr>
          </a:p>
        </p:txBody>
      </p:sp>
      <p:pic>
        <p:nvPicPr>
          <p:cNvPr id="226" name="Picture 225"/>
          <p:cNvPicPr/>
          <p:nvPr/>
        </p:nvPicPr>
        <p:blipFill>
          <a:blip r:embed="rId2"/>
          <a:stretch/>
        </p:blipFill>
        <p:spPr>
          <a:xfrm>
            <a:off x="365760" y="4480560"/>
            <a:ext cx="8411760" cy="1413360"/>
          </a:xfrm>
          <a:prstGeom prst="rect">
            <a:avLst/>
          </a:prstGeom>
          <a:ln>
            <a:noFill/>
          </a:ln>
        </p:spPr>
      </p:pic>
      <p:sp>
        <p:nvSpPr>
          <p:cNvPr id="227" name="CustomShape 3"/>
          <p:cNvSpPr/>
          <p:nvPr/>
        </p:nvSpPr>
        <p:spPr>
          <a:xfrm>
            <a:off x="822960" y="1554480"/>
            <a:ext cx="7863480" cy="136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chemeClr val="bg2">
                    <a:lumMod val="50000"/>
                  </a:schemeClr>
                </a:solidFill>
                <a:latin typeface="Fira Sans" panose="020B0604020202020204" charset="0"/>
              </a:rPr>
              <a:t>Some other coach believes that for being in top 10 , you must have goals more than average . For example if average is 35 , all the teams under 10 are definitely fewer than 35.</a:t>
            </a:r>
          </a:p>
          <a:p>
            <a:pPr>
              <a:lnSpc>
                <a:spcPct val="100000"/>
              </a:lnSpc>
            </a:pPr>
            <a:endParaRPr lang="en-US" sz="1600" b="0" strike="noStrike" spc="-1" dirty="0">
              <a:solidFill>
                <a:schemeClr val="bg2">
                  <a:lumMod val="50000"/>
                </a:schemeClr>
              </a:solidFill>
              <a:latin typeface="Fira Sans" panose="020B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chemeClr val="bg2">
                    <a:lumMod val="50000"/>
                  </a:schemeClr>
                </a:solidFill>
                <a:latin typeface="Fira Sans" panose="020B0604020202020204" charset="0"/>
              </a:rPr>
              <a:t>Is he right?</a:t>
            </a:r>
          </a:p>
        </p:txBody>
      </p:sp>
      <p:sp>
        <p:nvSpPr>
          <p:cNvPr id="228" name="CustomShape 4"/>
          <p:cNvSpPr/>
          <p:nvPr/>
        </p:nvSpPr>
        <p:spPr>
          <a:xfrm>
            <a:off x="822960" y="3108960"/>
            <a:ext cx="7772040" cy="111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chemeClr val="bg2">
                    <a:lumMod val="50000"/>
                  </a:schemeClr>
                </a:solidFill>
                <a:latin typeface="Fira Sans" panose="020B0604020202020204" charset="0"/>
              </a:rPr>
              <a:t>First, we get the average of FGP</a:t>
            </a:r>
          </a:p>
          <a:p>
            <a:pPr>
              <a:lnSpc>
                <a:spcPct val="100000"/>
              </a:lnSpc>
            </a:pPr>
            <a:endParaRPr lang="en-US" sz="1600" b="0" strike="noStrike" spc="-1" dirty="0">
              <a:solidFill>
                <a:schemeClr val="bg2">
                  <a:lumMod val="50000"/>
                </a:schemeClr>
              </a:solidFill>
              <a:latin typeface="Fira Sans" panose="020B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chemeClr val="bg2">
                    <a:lumMod val="50000"/>
                  </a:schemeClr>
                </a:solidFill>
                <a:latin typeface="Fira Sans" panose="020B0604020202020204" charset="0"/>
              </a:rPr>
              <a:t>Second we sort the teams order by win and filter the teams that they have FGP less than average.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644040" y="5244840"/>
            <a:ext cx="7825320" cy="91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751"/>
              </a:spcBef>
              <a:tabLst>
                <a:tab pos="0" algn="l"/>
              </a:tabLst>
            </a:pPr>
            <a:r>
              <a:rPr lang="it-IT" sz="1600" b="0" strike="noStrike" spc="-1" dirty="0">
                <a:solidFill>
                  <a:srgbClr val="FFFFFF"/>
                </a:solidFill>
                <a:latin typeface="Fira Sans Medium"/>
              </a:rPr>
              <a:t>Gian Paolo Bernardini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  <a:tabLst>
                <a:tab pos="0" algn="l"/>
              </a:tabLst>
            </a:pPr>
            <a:r>
              <a:rPr lang="it-IT" sz="1600" b="0" strike="noStrike" spc="-1" dirty="0">
                <a:solidFill>
                  <a:srgbClr val="FFFFFF"/>
                </a:solidFill>
                <a:latin typeface="Fira Sans Medium"/>
              </a:rPr>
              <a:t>Muhammad </a:t>
            </a:r>
            <a:r>
              <a:rPr lang="it-IT" sz="1600" b="0" strike="noStrike" spc="-1" dirty="0" err="1">
                <a:solidFill>
                  <a:srgbClr val="FFFFFF"/>
                </a:solidFill>
                <a:latin typeface="Fira Sans Medium"/>
              </a:rPr>
              <a:t>Umair</a:t>
            </a:r>
            <a:r>
              <a:rPr lang="it-IT" sz="1600" b="0" strike="noStrike" spc="-1" dirty="0">
                <a:solidFill>
                  <a:srgbClr val="FFFFFF"/>
                </a:solidFill>
                <a:latin typeface="Fira Sans Medium"/>
              </a:rPr>
              <a:t> </a:t>
            </a:r>
            <a:r>
              <a:rPr lang="it-IT" sz="1600" b="0" strike="noStrike" spc="-1" dirty="0" err="1">
                <a:solidFill>
                  <a:srgbClr val="FFFFFF"/>
                </a:solidFill>
                <a:latin typeface="Fira Sans Medium"/>
              </a:rPr>
              <a:t>Yousuf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  <a:tabLst>
                <a:tab pos="0" algn="l"/>
              </a:tabLst>
            </a:pPr>
            <a:r>
              <a:rPr lang="it-IT" sz="1600" b="0" strike="noStrike" spc="-1" dirty="0" err="1">
                <a:solidFill>
                  <a:srgbClr val="FFFFFF"/>
                </a:solidFill>
                <a:latin typeface="Fira Sans Medium"/>
              </a:rPr>
              <a:t>Mehrpuya</a:t>
            </a:r>
            <a:r>
              <a:rPr lang="it-IT" sz="1600" b="0" strike="noStrike" spc="-1" dirty="0">
                <a:solidFill>
                  <a:srgbClr val="FFFFFF"/>
                </a:solidFill>
                <a:latin typeface="Fira Sans Medium"/>
              </a:rPr>
              <a:t> Fathi </a:t>
            </a:r>
            <a:r>
              <a:rPr lang="it-IT" sz="1600" b="0" strike="noStrike" spc="-1" dirty="0" err="1">
                <a:solidFill>
                  <a:srgbClr val="FFFFFF"/>
                </a:solidFill>
                <a:latin typeface="Fira Sans Medium"/>
              </a:rPr>
              <a:t>Bonyadabad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644400" y="1613160"/>
            <a:ext cx="7825320" cy="209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it-IT" sz="3200" b="1" strike="noStrike" spc="-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RDD on NBA </a:t>
            </a:r>
            <a:r>
              <a:rPr lang="it-IT" sz="3200" b="1" strike="noStrike" spc="-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stats</a:t>
            </a:r>
            <a:endParaRPr lang="en-US" sz="3200" b="0" strike="noStrike" spc="-1" dirty="0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158" name="CustomShape 3"/>
          <p:cNvSpPr/>
          <p:nvPr/>
        </p:nvSpPr>
        <p:spPr>
          <a:xfrm>
            <a:off x="644040" y="4091400"/>
            <a:ext cx="7825320" cy="74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spcBef>
                <a:spcPts val="751"/>
              </a:spcBef>
              <a:tabLst>
                <a:tab pos="0" algn="l"/>
              </a:tabLst>
            </a:pPr>
            <a:r>
              <a:rPr lang="it-IT" sz="2400" b="0" strike="noStrike" spc="-1" dirty="0">
                <a:solidFill>
                  <a:srgbClr val="FFFFFF"/>
                </a:solidFill>
                <a:latin typeface="Roboto Slab"/>
                <a:ea typeface="Roboto Slab"/>
              </a:rPr>
              <a:t>Project for the </a:t>
            </a:r>
            <a:r>
              <a:rPr lang="it-IT" sz="2400" b="0" strike="noStrike" spc="-1" dirty="0" err="1">
                <a:solidFill>
                  <a:srgbClr val="FFFFFF"/>
                </a:solidFill>
                <a:latin typeface="Roboto Slab"/>
                <a:ea typeface="Roboto Slab"/>
              </a:rPr>
              <a:t>exam</a:t>
            </a:r>
            <a:r>
              <a:rPr lang="it-IT" sz="2400" b="0" strike="noStrike" spc="-1" dirty="0">
                <a:solidFill>
                  <a:srgbClr val="FFFFFF"/>
                </a:solidFill>
                <a:latin typeface="Roboto Slab"/>
                <a:ea typeface="Roboto Slab"/>
              </a:rPr>
              <a:t> of «Large Scale Computing», </a:t>
            </a:r>
            <a:r>
              <a:rPr lang="it-IT" sz="2400" b="0" strike="noStrike" spc="-1" dirty="0" err="1">
                <a:solidFill>
                  <a:srgbClr val="FFFFFF"/>
                </a:solidFill>
                <a:latin typeface="Roboto Slab"/>
                <a:ea typeface="Roboto Slab"/>
              </a:rPr>
              <a:t>MSc</a:t>
            </a:r>
            <a:r>
              <a:rPr lang="it-IT" sz="2400" b="0" strike="noStrike" spc="-1" dirty="0">
                <a:solidFill>
                  <a:srgbClr val="FFFFFF"/>
                </a:solidFill>
                <a:latin typeface="Roboto Slab"/>
                <a:ea typeface="Roboto Slab"/>
              </a:rPr>
              <a:t>. Computer Science, Genoa, </a:t>
            </a:r>
            <a:r>
              <a:rPr lang="it-IT" sz="2400" b="0" strike="noStrike" spc="-1" dirty="0" err="1">
                <a:solidFill>
                  <a:srgbClr val="FFFFFF"/>
                </a:solidFill>
                <a:latin typeface="Roboto Slab"/>
                <a:ea typeface="Roboto Slab"/>
              </a:rPr>
              <a:t>a.y</a:t>
            </a:r>
            <a:r>
              <a:rPr lang="it-IT" sz="2400" b="0" strike="noStrike" spc="-1" dirty="0">
                <a:solidFill>
                  <a:srgbClr val="FFFFFF"/>
                </a:solidFill>
                <a:latin typeface="Roboto Slab"/>
                <a:ea typeface="Roboto Slab"/>
              </a:rPr>
              <a:t>. 2020/21</a:t>
            </a:r>
            <a:endParaRPr lang="en-US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628560" y="365040"/>
            <a:ext cx="7886160" cy="98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474747"/>
                </a:solidFill>
                <a:latin typeface="Roboto Slab"/>
                <a:ea typeface="Roboto Slab"/>
              </a:rPr>
              <a:t>Q4 How about be less than average (to be in top 10)?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6458040" y="6356520"/>
            <a:ext cx="2056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ECF026D6-92CC-41F8-B778-9E5402DC116C}" type="slidenum">
              <a:rPr lang="it-IT" sz="830" b="0" strike="noStrike" spc="-1">
                <a:solidFill>
                  <a:srgbClr val="BFBFBF"/>
                </a:solidFill>
                <a:latin typeface="Fira Sans Medium"/>
              </a:rPr>
              <a:t>20</a:t>
            </a:fld>
            <a:endParaRPr lang="en-US" sz="830" b="0" strike="noStrike" spc="-1">
              <a:latin typeface="Arial"/>
            </a:endParaRPr>
          </a:p>
        </p:txBody>
      </p:sp>
      <p:pic>
        <p:nvPicPr>
          <p:cNvPr id="231" name="Picture 230"/>
          <p:cNvPicPr/>
          <p:nvPr/>
        </p:nvPicPr>
        <p:blipFill>
          <a:blip r:embed="rId2"/>
          <a:stretch/>
        </p:blipFill>
        <p:spPr>
          <a:xfrm>
            <a:off x="230760" y="3200400"/>
            <a:ext cx="8638560" cy="2885400"/>
          </a:xfrm>
          <a:prstGeom prst="rect">
            <a:avLst/>
          </a:prstGeom>
          <a:ln>
            <a:noFill/>
          </a:ln>
        </p:spPr>
      </p:pic>
      <p:sp>
        <p:nvSpPr>
          <p:cNvPr id="232" name="CustomShape 3"/>
          <p:cNvSpPr/>
          <p:nvPr/>
        </p:nvSpPr>
        <p:spPr>
          <a:xfrm>
            <a:off x="548640" y="1463040"/>
            <a:ext cx="8320680" cy="136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chemeClr val="bg2">
                    <a:lumMod val="50000"/>
                  </a:schemeClr>
                </a:solidFill>
                <a:latin typeface="Fira Sans" panose="020B0604020202020204" charset="0"/>
              </a:rPr>
              <a:t>Then, we obtain all the teams in top 10.</a:t>
            </a:r>
          </a:p>
          <a:p>
            <a:pPr>
              <a:lnSpc>
                <a:spcPct val="100000"/>
              </a:lnSpc>
            </a:pPr>
            <a:endParaRPr lang="en-US" sz="1600" b="0" strike="noStrike" spc="-1" dirty="0">
              <a:solidFill>
                <a:schemeClr val="bg2">
                  <a:lumMod val="50000"/>
                </a:schemeClr>
              </a:solidFill>
              <a:latin typeface="Fira Sans" panose="020B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chemeClr val="bg2">
                    <a:lumMod val="50000"/>
                  </a:schemeClr>
                </a:solidFill>
                <a:latin typeface="Fira Sans" panose="020B0604020202020204" charset="0"/>
              </a:rPr>
              <a:t>Now we have 2 groups, and any intersection between them proves that coach is wrong .As a result, the result shows us that 3 teams with FGP fewer than average are in top 10 . Maybe, if we try top 3 , we see another result.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628560" y="365040"/>
            <a:ext cx="7886160" cy="98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474747"/>
                </a:solidFill>
                <a:latin typeface="Roboto Slab"/>
                <a:ea typeface="Roboto Slab"/>
              </a:rPr>
              <a:t>Q5 Group by data on their seasons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34" name="CustomShape 2"/>
          <p:cNvSpPr/>
          <p:nvPr/>
        </p:nvSpPr>
        <p:spPr>
          <a:xfrm>
            <a:off x="6458040" y="6356520"/>
            <a:ext cx="2056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1FB10ED1-4A59-4500-ABB2-DF6192B1DEDE}" type="slidenum">
              <a:rPr lang="it-IT" sz="830" b="0" strike="noStrike" spc="-1">
                <a:solidFill>
                  <a:srgbClr val="BFBFBF"/>
                </a:solidFill>
                <a:latin typeface="Fira Sans Medium"/>
              </a:rPr>
              <a:t>21</a:t>
            </a:fld>
            <a:endParaRPr lang="en-US" sz="830" b="0" strike="noStrike" spc="-1">
              <a:latin typeface="Arial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628560" y="4845600"/>
            <a:ext cx="7886160" cy="153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36" name="Picture 235"/>
          <p:cNvPicPr/>
          <p:nvPr/>
        </p:nvPicPr>
        <p:blipFill>
          <a:blip r:embed="rId2"/>
          <a:stretch/>
        </p:blipFill>
        <p:spPr>
          <a:xfrm>
            <a:off x="365760" y="2039040"/>
            <a:ext cx="8229240" cy="3904200"/>
          </a:xfrm>
          <a:prstGeom prst="rect">
            <a:avLst/>
          </a:prstGeom>
          <a:ln>
            <a:noFill/>
          </a:ln>
        </p:spPr>
      </p:pic>
      <p:sp>
        <p:nvSpPr>
          <p:cNvPr id="237" name="CustomShape 4"/>
          <p:cNvSpPr/>
          <p:nvPr/>
        </p:nvSpPr>
        <p:spPr>
          <a:xfrm>
            <a:off x="914400" y="1391040"/>
            <a:ext cx="758916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chemeClr val="bg2">
                    <a:lumMod val="50000"/>
                  </a:schemeClr>
                </a:solidFill>
                <a:latin typeface="Fira Sans" panose="020B0604020202020204" charset="0"/>
              </a:rPr>
              <a:t>For a better view of the data, we must see the teams by their season.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628560" y="365040"/>
            <a:ext cx="7886160" cy="98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474747"/>
                </a:solidFill>
                <a:latin typeface="Roboto Slab"/>
                <a:ea typeface="Roboto Slab"/>
              </a:rPr>
              <a:t>Q6 Which are faster (</a:t>
            </a:r>
            <a:r>
              <a:rPr lang="en-US" sz="2800" b="1" strike="noStrike" spc="-1" dirty="0" err="1">
                <a:solidFill>
                  <a:srgbClr val="474747"/>
                </a:solidFill>
                <a:latin typeface="Roboto Slab"/>
                <a:ea typeface="Roboto Slab"/>
              </a:rPr>
              <a:t>RDD,SQL,Data</a:t>
            </a:r>
            <a:r>
              <a:rPr lang="en-US" sz="2800" b="1" strike="noStrike" spc="-1" dirty="0">
                <a:solidFill>
                  <a:srgbClr val="474747"/>
                </a:solidFill>
                <a:latin typeface="Roboto Slab"/>
                <a:ea typeface="Roboto Slab"/>
              </a:rPr>
              <a:t> frame) in a (SELECT , SORT) problem?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6458040" y="6356520"/>
            <a:ext cx="2056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9C9FE89B-D1E2-46DB-A555-6682FD6895B3}" type="slidenum">
              <a:rPr lang="it-IT" sz="830" b="0" strike="noStrike" spc="-1">
                <a:solidFill>
                  <a:srgbClr val="BFBFBF"/>
                </a:solidFill>
                <a:latin typeface="Fira Sans Medium"/>
              </a:rPr>
              <a:t>22</a:t>
            </a:fld>
            <a:endParaRPr lang="en-US" sz="830" b="0" strike="noStrike" spc="-1">
              <a:latin typeface="Arial"/>
            </a:endParaRPr>
          </a:p>
        </p:txBody>
      </p:sp>
      <p:pic>
        <p:nvPicPr>
          <p:cNvPr id="240" name="Picture 239"/>
          <p:cNvPicPr/>
          <p:nvPr/>
        </p:nvPicPr>
        <p:blipFill>
          <a:blip r:embed="rId2"/>
          <a:stretch/>
        </p:blipFill>
        <p:spPr>
          <a:xfrm>
            <a:off x="822960" y="2949120"/>
            <a:ext cx="6994800" cy="3359880"/>
          </a:xfrm>
          <a:prstGeom prst="rect">
            <a:avLst/>
          </a:prstGeom>
          <a:ln>
            <a:noFill/>
          </a:ln>
        </p:spPr>
      </p:pic>
      <p:sp>
        <p:nvSpPr>
          <p:cNvPr id="241" name="CustomShape 3"/>
          <p:cNvSpPr/>
          <p:nvPr/>
        </p:nvSpPr>
        <p:spPr>
          <a:xfrm>
            <a:off x="822960" y="1423903"/>
            <a:ext cx="7406280" cy="62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chemeClr val="bg2">
                    <a:lumMod val="50000"/>
                  </a:schemeClr>
                </a:solidFill>
                <a:latin typeface="Fira Sans" panose="020B0604020202020204" charset="0"/>
              </a:rPr>
              <a:t>If we had a Select and sort query, witch way is faster? SQL? DF? RDD?</a:t>
            </a:r>
          </a:p>
        </p:txBody>
      </p:sp>
      <p:sp>
        <p:nvSpPr>
          <p:cNvPr id="242" name="CustomShape 4"/>
          <p:cNvSpPr/>
          <p:nvPr/>
        </p:nvSpPr>
        <p:spPr>
          <a:xfrm>
            <a:off x="822960" y="2011680"/>
            <a:ext cx="7040520" cy="85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chemeClr val="bg2">
                    <a:lumMod val="50000"/>
                  </a:schemeClr>
                </a:solidFill>
                <a:latin typeface="Fira Sans" panose="020B0604020202020204" charset="0"/>
              </a:rPr>
              <a:t>3 codes are written in on way in 3 different ways but they do one thing. Actually, the amount of data is less than we can judge between these ways, But, It seems SQL is faster.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628560" y="365040"/>
            <a:ext cx="7886160" cy="98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474747"/>
                </a:solidFill>
                <a:latin typeface="Roboto Slab"/>
                <a:ea typeface="Roboto Slab"/>
              </a:rPr>
              <a:t>Q7 Which are faster (</a:t>
            </a:r>
            <a:r>
              <a:rPr lang="en-US" sz="2800" b="1" strike="noStrike" spc="-1" dirty="0" err="1">
                <a:solidFill>
                  <a:srgbClr val="474747"/>
                </a:solidFill>
                <a:latin typeface="Roboto Slab"/>
                <a:ea typeface="Roboto Slab"/>
              </a:rPr>
              <a:t>RDD,SQL,Data</a:t>
            </a:r>
            <a:r>
              <a:rPr lang="en-US" sz="2800" b="1" strike="noStrike" spc="-1" dirty="0">
                <a:solidFill>
                  <a:srgbClr val="474747"/>
                </a:solidFill>
                <a:latin typeface="Roboto Slab"/>
                <a:ea typeface="Roboto Slab"/>
              </a:rPr>
              <a:t> frame) in a (SELECT , FILTER) problem?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6458040" y="6356520"/>
            <a:ext cx="2056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85BD3459-BB16-4991-832E-1B4F9C790494}" type="slidenum">
              <a:rPr lang="it-IT" sz="830" b="0" strike="noStrike" spc="-1">
                <a:solidFill>
                  <a:srgbClr val="BFBFBF"/>
                </a:solidFill>
                <a:latin typeface="Fira Sans Medium"/>
              </a:rPr>
              <a:t>23</a:t>
            </a:fld>
            <a:endParaRPr lang="en-US" sz="830" b="0" strike="noStrike" spc="-1">
              <a:latin typeface="Arial"/>
            </a:endParaRPr>
          </a:p>
        </p:txBody>
      </p:sp>
      <p:pic>
        <p:nvPicPr>
          <p:cNvPr id="245" name="Picture 244"/>
          <p:cNvPicPr/>
          <p:nvPr/>
        </p:nvPicPr>
        <p:blipFill>
          <a:blip r:embed="rId2"/>
          <a:stretch/>
        </p:blipFill>
        <p:spPr>
          <a:xfrm>
            <a:off x="1097280" y="3291840"/>
            <a:ext cx="6217200" cy="3011760"/>
          </a:xfrm>
          <a:prstGeom prst="rect">
            <a:avLst/>
          </a:prstGeom>
          <a:ln>
            <a:noFill/>
          </a:ln>
        </p:spPr>
      </p:pic>
      <p:sp>
        <p:nvSpPr>
          <p:cNvPr id="246" name="CustomShape 3"/>
          <p:cNvSpPr/>
          <p:nvPr/>
        </p:nvSpPr>
        <p:spPr>
          <a:xfrm>
            <a:off x="1097280" y="1738800"/>
            <a:ext cx="6766200" cy="136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chemeClr val="bg2">
                    <a:lumMod val="50000"/>
                  </a:schemeClr>
                </a:solidFill>
                <a:latin typeface="Fira Sans" panose="020B0604020202020204" charset="0"/>
              </a:rPr>
              <a:t>How about Filter? 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chemeClr val="bg2">
                    <a:lumMod val="50000"/>
                  </a:schemeClr>
                </a:solidFill>
                <a:latin typeface="Fira Sans" panose="020B0604020202020204" charset="0"/>
              </a:rPr>
              <a:t>Again all the codes are the same. With respect to the fact that the amount of data is not sufficient.</a:t>
            </a:r>
          </a:p>
          <a:p>
            <a:pPr>
              <a:lnSpc>
                <a:spcPct val="100000"/>
              </a:lnSpc>
            </a:pPr>
            <a:endParaRPr lang="en-US" sz="1600" b="0" strike="noStrike" spc="-1" dirty="0">
              <a:solidFill>
                <a:schemeClr val="bg2">
                  <a:lumMod val="50000"/>
                </a:schemeClr>
              </a:solidFill>
              <a:latin typeface="Fira Sans" panose="020B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chemeClr val="bg2">
                    <a:lumMod val="50000"/>
                  </a:schemeClr>
                </a:solidFill>
                <a:latin typeface="Fira Sans" panose="020B0604020202020204" charset="0"/>
              </a:rPr>
              <a:t>You Judge :)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644040" y="4512240"/>
            <a:ext cx="7824960" cy="90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spcBef>
                <a:spcPts val="751"/>
              </a:spcBef>
              <a:tabLst>
                <a:tab pos="0" algn="l"/>
              </a:tabLst>
            </a:pPr>
            <a:r>
              <a:rPr lang="it-IT" sz="2400" b="0" strike="noStrike" spc="-1">
                <a:solidFill>
                  <a:srgbClr val="474747"/>
                </a:solidFill>
                <a:latin typeface="Roboto Slab"/>
                <a:ea typeface="Roboto Slab"/>
              </a:rPr>
              <a:t>Muhammad Umair Yousuf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644400" y="1602720"/>
            <a:ext cx="7825320" cy="242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it-IT" sz="3200" b="1" strike="noStrike" spc="-1">
                <a:solidFill>
                  <a:srgbClr val="262626"/>
                </a:solidFill>
                <a:latin typeface="Roboto Slab"/>
                <a:ea typeface="Roboto Slab"/>
              </a:rPr>
              <a:t>Part 3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644040" y="2345760"/>
            <a:ext cx="7824960" cy="408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751"/>
              </a:spcBef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474747"/>
                </a:solidFill>
                <a:latin typeface="Roboto Slab"/>
                <a:ea typeface="Roboto Slab"/>
              </a:rPr>
              <a:t>The motivations is to work on a field (RDD) at the basis of the Map/Reduce pattern. Although RDD syntax is a low level one, it is the foundation for all the subsequent high level API like </a:t>
            </a:r>
            <a:r>
              <a:rPr lang="en-US" sz="2400" b="0" strike="noStrike" spc="-1" dirty="0" err="1">
                <a:solidFill>
                  <a:srgbClr val="474747"/>
                </a:solidFill>
                <a:latin typeface="Roboto Slab"/>
                <a:ea typeface="Roboto Slab"/>
              </a:rPr>
              <a:t>DataFrames</a:t>
            </a:r>
            <a:r>
              <a:rPr lang="en-US" sz="2400" b="0" strike="noStrike" spc="-1" dirty="0">
                <a:solidFill>
                  <a:srgbClr val="474747"/>
                </a:solidFill>
                <a:latin typeface="Roboto Slab"/>
                <a:ea typeface="Roboto Slab"/>
              </a:rPr>
              <a:t> and </a:t>
            </a:r>
            <a:r>
              <a:rPr lang="en-US" sz="2400" b="0" strike="noStrike" spc="-1" dirty="0" err="1">
                <a:solidFill>
                  <a:srgbClr val="474747"/>
                </a:solidFill>
                <a:latin typeface="Roboto Slab"/>
                <a:ea typeface="Roboto Slab"/>
              </a:rPr>
              <a:t>SparkSQL</a:t>
            </a:r>
            <a:r>
              <a:rPr lang="en-US" sz="2400" b="0" strike="noStrike" spc="-1" dirty="0">
                <a:solidFill>
                  <a:srgbClr val="474747"/>
                </a:solidFill>
                <a:latin typeface="Roboto Slab"/>
                <a:ea typeface="Roboto Slab"/>
              </a:rPr>
              <a:t>.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474747"/>
                </a:solidFill>
                <a:latin typeface="Roboto Slab"/>
                <a:ea typeface="Roboto Slab"/>
              </a:rPr>
              <a:t>We asked ourselves some questions on behaviors of the teams in the decade 2010-2020, also respect to the teams that won a title. We have taken into consideration the regular season.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474747"/>
                </a:solidFill>
                <a:latin typeface="Roboto Slab"/>
                <a:ea typeface="Roboto Slab"/>
              </a:rPr>
              <a:t>The starting point is at this link: </a:t>
            </a:r>
            <a:r>
              <a:rPr lang="en-US" sz="2400" b="0" u="sng" strike="noStrike" spc="-1" dirty="0">
                <a:solidFill>
                  <a:srgbClr val="1A9BFC"/>
                </a:solidFill>
                <a:uFillTx/>
                <a:latin typeface="Roboto Slab"/>
                <a:ea typeface="Roboto Slab"/>
                <a:hlinkClick r:id="rId2"/>
              </a:rPr>
              <a:t>https://www.nba.com/stats/teams/traditional/?sort=W_PCT&amp;dir=-1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  <a:tabLst>
                <a:tab pos="0" algn="l"/>
              </a:tabLst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644400" y="1602720"/>
            <a:ext cx="7825320" cy="74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it-IT" sz="3200" b="1" strike="noStrike" spc="-1">
                <a:solidFill>
                  <a:srgbClr val="262626"/>
                </a:solidFill>
                <a:latin typeface="Roboto Slab"/>
                <a:ea typeface="Roboto Slab"/>
              </a:rPr>
              <a:t>Intro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644040" y="2345760"/>
            <a:ext cx="7824960" cy="408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644400" y="1602720"/>
            <a:ext cx="7825320" cy="74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it-IT" sz="3200" b="1" strike="noStrike" spc="-1">
                <a:solidFill>
                  <a:srgbClr val="262626"/>
                </a:solidFill>
                <a:latin typeface="Roboto Slab"/>
                <a:ea typeface="Roboto Slab"/>
              </a:rPr>
              <a:t>Glossary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163" name="Picture 4"/>
          <p:cNvPicPr/>
          <p:nvPr/>
        </p:nvPicPr>
        <p:blipFill>
          <a:blip r:embed="rId2"/>
          <a:stretch/>
        </p:blipFill>
        <p:spPr>
          <a:xfrm>
            <a:off x="72000" y="2929680"/>
            <a:ext cx="8999280" cy="997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644040" y="4512240"/>
            <a:ext cx="7824960" cy="90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spcBef>
                <a:spcPts val="751"/>
              </a:spcBef>
              <a:tabLst>
                <a:tab pos="0" algn="l"/>
              </a:tabLst>
            </a:pPr>
            <a:r>
              <a:rPr lang="it-IT" sz="2400" b="0" strike="noStrike" spc="-1" dirty="0">
                <a:solidFill>
                  <a:srgbClr val="474747"/>
                </a:solidFill>
                <a:latin typeface="Roboto Slab"/>
                <a:ea typeface="Roboto Slab"/>
              </a:rPr>
              <a:t>Gian Paolo Bernardini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644400" y="1602720"/>
            <a:ext cx="7825320" cy="242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it-IT" sz="3200" b="1" strike="noStrike" spc="-1" dirty="0">
                <a:solidFill>
                  <a:srgbClr val="262626"/>
                </a:solidFill>
                <a:latin typeface="Roboto Slab"/>
                <a:ea typeface="Roboto Slab"/>
              </a:rPr>
              <a:t>Part 1</a:t>
            </a:r>
            <a:endParaRPr lang="en-US" sz="3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628560" y="365040"/>
            <a:ext cx="7886160" cy="98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strike="noStrike" spc="-1" dirty="0">
                <a:solidFill>
                  <a:srgbClr val="474747"/>
                </a:solidFill>
                <a:latin typeface="Roboto Slab"/>
                <a:ea typeface="Roboto Slab"/>
              </a:rPr>
              <a:t>Q1 which is the most winning team in all the decade, based on WIN% (W/GP)?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6458040" y="6356520"/>
            <a:ext cx="2056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DD2977F0-E950-48E0-B909-EDCC7222AA72}" type="slidenum">
              <a:rPr lang="it-IT" sz="830" b="0" strike="noStrike" spc="-1">
                <a:solidFill>
                  <a:srgbClr val="BFBFBF"/>
                </a:solidFill>
                <a:latin typeface="Fira Sans Medium"/>
              </a:rPr>
              <a:t>6</a:t>
            </a:fld>
            <a:endParaRPr lang="en-US" sz="830" b="0" strike="noStrike" spc="-1">
              <a:latin typeface="Arial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628560" y="1531800"/>
            <a:ext cx="7886160" cy="91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7000"/>
          </a:bodyPr>
          <a:lstStyle/>
          <a:p>
            <a:pPr>
              <a:lnSpc>
                <a:spcPct val="150000"/>
              </a:lnSpc>
              <a:spcBef>
                <a:spcPts val="751"/>
              </a:spcBef>
              <a:tabLst>
                <a:tab pos="0" algn="l"/>
              </a:tabLst>
            </a:pPr>
            <a:r>
              <a:rPr lang="it-IT" sz="2000" b="0" strike="noStrike" spc="-1" dirty="0" err="1">
                <a:solidFill>
                  <a:srgbClr val="727272"/>
                </a:solidFill>
                <a:latin typeface="Fira Sans Medium"/>
              </a:rPr>
              <a:t>Gathering</a:t>
            </a:r>
            <a:r>
              <a:rPr lang="it-IT" sz="2000" b="0" strike="noStrike" spc="-1" dirty="0">
                <a:solidFill>
                  <a:srgbClr val="727272"/>
                </a:solidFill>
                <a:latin typeface="Fira Sans Medium"/>
              </a:rPr>
              <a:t> the data</a:t>
            </a:r>
            <a:endParaRPr lang="en-US" sz="2000" b="0" strike="noStrike" spc="-1" dirty="0">
              <a:latin typeface="Arial"/>
            </a:endParaRPr>
          </a:p>
          <a:p>
            <a:pPr marL="514440" lvl="1" indent="-170640">
              <a:lnSpc>
                <a:spcPct val="150000"/>
              </a:lnSpc>
              <a:spcBef>
                <a:spcPts val="374"/>
              </a:spcBef>
              <a:buClr>
                <a:srgbClr val="727272"/>
              </a:buClr>
              <a:buFont typeface="Arial"/>
              <a:buChar char="•"/>
              <a:tabLst>
                <a:tab pos="0" algn="l"/>
              </a:tabLst>
            </a:pPr>
            <a:r>
              <a:rPr lang="it-IT" sz="1600" b="0" strike="noStrike" spc="-1" dirty="0">
                <a:solidFill>
                  <a:srgbClr val="727272"/>
                </a:solidFill>
                <a:latin typeface="Fira Sans"/>
              </a:rPr>
              <a:t>At first al the data </a:t>
            </a:r>
            <a:r>
              <a:rPr lang="it-IT" sz="1600" b="0" strike="noStrike" spc="-1" dirty="0" err="1">
                <a:solidFill>
                  <a:srgbClr val="727272"/>
                </a:solidFill>
                <a:latin typeface="Fira Sans"/>
              </a:rPr>
              <a:t>have</a:t>
            </a:r>
            <a:r>
              <a:rPr lang="it-IT" sz="1600" b="0" strike="noStrike" spc="-1" dirty="0">
                <a:solidFill>
                  <a:srgbClr val="727272"/>
                </a:solidFill>
                <a:latin typeface="Fira Sans"/>
              </a:rPr>
              <a:t> </a:t>
            </a:r>
            <a:r>
              <a:rPr lang="it-IT" sz="1600" b="0" strike="noStrike" spc="-1" dirty="0" err="1">
                <a:solidFill>
                  <a:srgbClr val="727272"/>
                </a:solidFill>
                <a:latin typeface="Fira Sans"/>
              </a:rPr>
              <a:t>been</a:t>
            </a:r>
            <a:r>
              <a:rPr lang="it-IT" sz="1600" b="0" strike="noStrike" spc="-1" dirty="0">
                <a:solidFill>
                  <a:srgbClr val="727272"/>
                </a:solidFill>
                <a:latin typeface="Fira Sans"/>
              </a:rPr>
              <a:t> </a:t>
            </a:r>
            <a:r>
              <a:rPr lang="it-IT" sz="1600" b="0" strike="noStrike" spc="-1" dirty="0" err="1">
                <a:solidFill>
                  <a:srgbClr val="727272"/>
                </a:solidFill>
                <a:latin typeface="Fira Sans"/>
              </a:rPr>
              <a:t>gathered</a:t>
            </a:r>
            <a:r>
              <a:rPr lang="it-IT" sz="1600" b="0" strike="noStrike" spc="-1" dirty="0">
                <a:solidFill>
                  <a:srgbClr val="727272"/>
                </a:solidFill>
                <a:latin typeface="Fira Sans"/>
              </a:rPr>
              <a:t>.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169" name="CustomShape 4"/>
          <p:cNvSpPr/>
          <p:nvPr/>
        </p:nvSpPr>
        <p:spPr>
          <a:xfrm>
            <a:off x="628560" y="5747040"/>
            <a:ext cx="7886160" cy="42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spcBef>
                <a:spcPts val="751"/>
              </a:spcBef>
              <a:tabLst>
                <a:tab pos="0" algn="l"/>
              </a:tabLst>
            </a:pPr>
            <a:r>
              <a:rPr lang="en-US" sz="1050" b="0" i="1" strike="noStrike" spc="-1" dirty="0">
                <a:solidFill>
                  <a:srgbClr val="727272"/>
                </a:solidFill>
                <a:latin typeface="Fira Sans Medium"/>
              </a:rPr>
              <a:t>The main data frame has been persisted in memory in order not to load it anymore and redo calculations.</a:t>
            </a:r>
            <a:endParaRPr lang="en-US" sz="1050" b="0" strike="noStrike" spc="-1" dirty="0">
              <a:latin typeface="Arial"/>
            </a:endParaRPr>
          </a:p>
        </p:txBody>
      </p:sp>
      <p:pic>
        <p:nvPicPr>
          <p:cNvPr id="170" name="Picture 5"/>
          <p:cNvPicPr/>
          <p:nvPr/>
        </p:nvPicPr>
        <p:blipFill>
          <a:blip r:embed="rId2"/>
          <a:stretch/>
        </p:blipFill>
        <p:spPr>
          <a:xfrm>
            <a:off x="2411640" y="2656643"/>
            <a:ext cx="4320360" cy="1828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628560" y="365040"/>
            <a:ext cx="7886160" cy="98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strike="noStrike" spc="-1" dirty="0">
                <a:solidFill>
                  <a:srgbClr val="474747"/>
                </a:solidFill>
                <a:latin typeface="Roboto Slab"/>
                <a:ea typeface="Roboto Slab"/>
              </a:rPr>
              <a:t>Q1 which is the most winning team in all the decade, based on WIN% (W/GP)?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6458040" y="6356520"/>
            <a:ext cx="2056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5CD08E60-E158-42E5-AEF6-D350334891E1}" type="slidenum">
              <a:rPr lang="it-IT" sz="830" b="0" strike="noStrike" spc="-1">
                <a:solidFill>
                  <a:srgbClr val="BFBFBF"/>
                </a:solidFill>
                <a:latin typeface="Fira Sans Medium"/>
              </a:rPr>
              <a:t>7</a:t>
            </a:fld>
            <a:endParaRPr lang="en-US" sz="830" b="0" strike="noStrike" spc="-1">
              <a:latin typeface="Arial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628560" y="1531800"/>
            <a:ext cx="7886160" cy="91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7000"/>
          </a:bodyPr>
          <a:lstStyle/>
          <a:p>
            <a:pPr>
              <a:lnSpc>
                <a:spcPct val="150000"/>
              </a:lnSpc>
              <a:spcBef>
                <a:spcPts val="751"/>
              </a:spcBef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727272"/>
                </a:solidFill>
                <a:latin typeface="Fira Sans Medium"/>
              </a:rPr>
              <a:t>Calculate the mean</a:t>
            </a:r>
            <a:endParaRPr lang="en-US" sz="2000" b="0" strike="noStrike" spc="-1" dirty="0">
              <a:latin typeface="Arial"/>
            </a:endParaRPr>
          </a:p>
          <a:p>
            <a:pPr marL="514440" lvl="1" indent="-170640">
              <a:lnSpc>
                <a:spcPct val="150000"/>
              </a:lnSpc>
              <a:spcBef>
                <a:spcPts val="374"/>
              </a:spcBef>
              <a:buClr>
                <a:srgbClr val="72727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727272"/>
                </a:solidFill>
                <a:latin typeface="Fira Sans"/>
              </a:rPr>
              <a:t>The mean has been calculated based on a map reduce approach.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174" name="Picture 6"/>
          <p:cNvPicPr/>
          <p:nvPr/>
        </p:nvPicPr>
        <p:blipFill>
          <a:blip r:embed="rId2"/>
          <a:stretch/>
        </p:blipFill>
        <p:spPr>
          <a:xfrm>
            <a:off x="2491560" y="2581200"/>
            <a:ext cx="4160160" cy="2635920"/>
          </a:xfrm>
          <a:prstGeom prst="rect">
            <a:avLst/>
          </a:prstGeom>
          <a:ln>
            <a:noFill/>
          </a:ln>
        </p:spPr>
      </p:pic>
      <p:sp>
        <p:nvSpPr>
          <p:cNvPr id="175" name="CustomShape 4"/>
          <p:cNvSpPr/>
          <p:nvPr/>
        </p:nvSpPr>
        <p:spPr>
          <a:xfrm>
            <a:off x="628560" y="5213880"/>
            <a:ext cx="7886160" cy="11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8000" lnSpcReduction="10000"/>
          </a:bodyPr>
          <a:lstStyle/>
          <a:p>
            <a:pPr marL="342720">
              <a:lnSpc>
                <a:spcPct val="150000"/>
              </a:lnSpc>
              <a:spcBef>
                <a:spcPts val="374"/>
              </a:spcBef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727272"/>
                </a:solidFill>
                <a:latin typeface="Fira Sans"/>
                <a:ea typeface="DejaVu Sans"/>
              </a:rPr>
              <a:t>As it may be noticed only one on the first three teams that have the best % of winning,  won a title, so having a great regular season, don’t assure the winning of a title.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628560" y="365040"/>
            <a:ext cx="7886160" cy="98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strike="noStrike" spc="-1" dirty="0">
                <a:solidFill>
                  <a:srgbClr val="474747"/>
                </a:solidFill>
                <a:latin typeface="Roboto Slab"/>
                <a:ea typeface="Roboto Slab"/>
              </a:rPr>
              <a:t>Q2 is scoring a lot of points important for the winning of a title?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6458040" y="6356520"/>
            <a:ext cx="2056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A0EA940F-23C8-4758-9E3F-43EE1280D1F7}" type="slidenum">
              <a:rPr lang="it-IT" sz="830" b="0" strike="noStrike" spc="-1">
                <a:solidFill>
                  <a:srgbClr val="BFBFBF"/>
                </a:solidFill>
                <a:latin typeface="Fira Sans Medium"/>
              </a:rPr>
              <a:t>8</a:t>
            </a:fld>
            <a:endParaRPr lang="en-US" sz="830" b="0" strike="noStrike" spc="-1">
              <a:latin typeface="Arial"/>
            </a:endParaRPr>
          </a:p>
        </p:txBody>
      </p:sp>
      <p:sp>
        <p:nvSpPr>
          <p:cNvPr id="178" name="CustomShape 3"/>
          <p:cNvSpPr/>
          <p:nvPr/>
        </p:nvSpPr>
        <p:spPr>
          <a:xfrm>
            <a:off x="628560" y="1352880"/>
            <a:ext cx="7886160" cy="13469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3500"/>
          </a:bodyPr>
          <a:lstStyle/>
          <a:p>
            <a:pPr>
              <a:lnSpc>
                <a:spcPct val="150000"/>
              </a:lnSpc>
              <a:spcBef>
                <a:spcPts val="751"/>
              </a:spcBef>
              <a:tabLst>
                <a:tab pos="0" algn="l"/>
              </a:tabLst>
            </a:pPr>
            <a:r>
              <a:rPr lang="it-IT" sz="2000" b="0" strike="noStrike" spc="-1" dirty="0" err="1">
                <a:solidFill>
                  <a:srgbClr val="727272"/>
                </a:solidFill>
                <a:latin typeface="Fira Sans Medium"/>
              </a:rPr>
              <a:t>Gathering</a:t>
            </a:r>
            <a:r>
              <a:rPr lang="it-IT" sz="2000" b="0" strike="noStrike" spc="-1" dirty="0">
                <a:solidFill>
                  <a:srgbClr val="727272"/>
                </a:solidFill>
                <a:latin typeface="Fira Sans Medium"/>
              </a:rPr>
              <a:t> the data</a:t>
            </a:r>
            <a:endParaRPr lang="en-US" sz="2000" b="0" strike="noStrike" spc="-1" dirty="0">
              <a:latin typeface="Arial"/>
            </a:endParaRPr>
          </a:p>
          <a:p>
            <a:pPr marL="514440" lvl="1" indent="-170640">
              <a:lnSpc>
                <a:spcPct val="150000"/>
              </a:lnSpc>
              <a:spcBef>
                <a:spcPts val="374"/>
              </a:spcBef>
              <a:buClr>
                <a:srgbClr val="727272"/>
              </a:buClr>
              <a:buFont typeface="Arial"/>
              <a:buChar char="•"/>
              <a:tabLst>
                <a:tab pos="0" algn="l"/>
              </a:tabLst>
            </a:pPr>
            <a:r>
              <a:rPr lang="it-IT" sz="1700" b="0" strike="noStrike" spc="-1" dirty="0" err="1">
                <a:solidFill>
                  <a:srgbClr val="727272"/>
                </a:solidFill>
                <a:latin typeface="Fira Sans"/>
              </a:rPr>
              <a:t>Again</a:t>
            </a:r>
            <a:r>
              <a:rPr lang="it-IT" sz="1700" b="0" strike="noStrike" spc="-1" dirty="0">
                <a:solidFill>
                  <a:srgbClr val="727272"/>
                </a:solidFill>
                <a:latin typeface="Fira Sans"/>
              </a:rPr>
              <a:t> </a:t>
            </a:r>
            <a:r>
              <a:rPr lang="it-IT" sz="1700" b="0" strike="noStrike" spc="-1" dirty="0" err="1">
                <a:solidFill>
                  <a:srgbClr val="727272"/>
                </a:solidFill>
                <a:latin typeface="Fira Sans"/>
              </a:rPr>
              <a:t>here</a:t>
            </a:r>
            <a:r>
              <a:rPr lang="it-IT" sz="1700" b="0" strike="noStrike" spc="-1" dirty="0">
                <a:solidFill>
                  <a:srgbClr val="727272"/>
                </a:solidFill>
                <a:latin typeface="Fira Sans"/>
              </a:rPr>
              <a:t> </a:t>
            </a:r>
            <a:r>
              <a:rPr lang="it-IT" sz="1700" b="0" strike="noStrike" spc="-1" dirty="0" err="1">
                <a:solidFill>
                  <a:srgbClr val="727272"/>
                </a:solidFill>
                <a:latin typeface="Fira Sans"/>
              </a:rPr>
              <a:t>have</a:t>
            </a:r>
            <a:r>
              <a:rPr lang="it-IT" sz="1700" b="0" strike="noStrike" spc="-1" dirty="0">
                <a:solidFill>
                  <a:srgbClr val="727272"/>
                </a:solidFill>
                <a:latin typeface="Fira Sans"/>
              </a:rPr>
              <a:t> </a:t>
            </a:r>
            <a:r>
              <a:rPr lang="it-IT" sz="1700" b="0" strike="noStrike" spc="-1" dirty="0" err="1">
                <a:solidFill>
                  <a:srgbClr val="727272"/>
                </a:solidFill>
                <a:latin typeface="Fira Sans"/>
              </a:rPr>
              <a:t>been</a:t>
            </a:r>
            <a:r>
              <a:rPr lang="it-IT" sz="1700" b="0" strike="noStrike" spc="-1" dirty="0">
                <a:solidFill>
                  <a:srgbClr val="727272"/>
                </a:solidFill>
                <a:latin typeface="Fira Sans"/>
              </a:rPr>
              <a:t> </a:t>
            </a:r>
            <a:r>
              <a:rPr lang="it-IT" sz="1700" b="0" strike="noStrike" spc="-1" dirty="0" err="1">
                <a:solidFill>
                  <a:srgbClr val="727272"/>
                </a:solidFill>
                <a:latin typeface="Fira Sans"/>
              </a:rPr>
              <a:t>gathered</a:t>
            </a:r>
            <a:r>
              <a:rPr lang="it-IT" sz="1700" b="0" strike="noStrike" spc="-1" dirty="0">
                <a:solidFill>
                  <a:srgbClr val="727272"/>
                </a:solidFill>
                <a:latin typeface="Fira Sans"/>
              </a:rPr>
              <a:t> </a:t>
            </a:r>
            <a:r>
              <a:rPr lang="it-IT" sz="1700" b="0" strike="noStrike" spc="-1" dirty="0" err="1">
                <a:solidFill>
                  <a:srgbClr val="727272"/>
                </a:solidFill>
                <a:latin typeface="Fira Sans"/>
              </a:rPr>
              <a:t>all</a:t>
            </a:r>
            <a:r>
              <a:rPr lang="it-IT" sz="1700" b="0" strike="noStrike" spc="-1" dirty="0">
                <a:solidFill>
                  <a:srgbClr val="727272"/>
                </a:solidFill>
                <a:latin typeface="Fira Sans"/>
              </a:rPr>
              <a:t> the teams </a:t>
            </a:r>
            <a:r>
              <a:rPr lang="it-IT" sz="1700" b="0" strike="noStrike" spc="-1" dirty="0" err="1">
                <a:solidFill>
                  <a:srgbClr val="727272"/>
                </a:solidFill>
                <a:latin typeface="Fira Sans"/>
              </a:rPr>
              <a:t>that</a:t>
            </a:r>
            <a:r>
              <a:rPr lang="it-IT" sz="1700" b="0" strike="noStrike" spc="-1" dirty="0">
                <a:solidFill>
                  <a:srgbClr val="727272"/>
                </a:solidFill>
                <a:latin typeface="Fira Sans"/>
              </a:rPr>
              <a:t> in </a:t>
            </a:r>
            <a:r>
              <a:rPr lang="it-IT" sz="1700" b="0" strike="noStrike" spc="-1" dirty="0" err="1">
                <a:solidFill>
                  <a:srgbClr val="727272"/>
                </a:solidFill>
                <a:latin typeface="Fira Sans"/>
              </a:rPr>
              <a:t>average</a:t>
            </a:r>
            <a:r>
              <a:rPr lang="it-IT" sz="1700" b="0" strike="noStrike" spc="-1" dirty="0">
                <a:solidFill>
                  <a:srgbClr val="727272"/>
                </a:solidFill>
                <a:latin typeface="Fira Sans"/>
              </a:rPr>
              <a:t> </a:t>
            </a:r>
            <a:r>
              <a:rPr lang="it-IT" sz="1700" b="0" strike="noStrike" spc="-1" dirty="0" err="1">
                <a:solidFill>
                  <a:srgbClr val="727272"/>
                </a:solidFill>
                <a:latin typeface="Fira Sans"/>
              </a:rPr>
              <a:t>have</a:t>
            </a:r>
            <a:r>
              <a:rPr lang="it-IT" sz="1700" b="0" strike="noStrike" spc="-1" dirty="0">
                <a:solidFill>
                  <a:srgbClr val="727272"/>
                </a:solidFill>
                <a:latin typeface="Fira Sans"/>
              </a:rPr>
              <a:t> </a:t>
            </a:r>
            <a:r>
              <a:rPr lang="it-IT" sz="1700" b="0" strike="noStrike" spc="-1" dirty="0" err="1">
                <a:solidFill>
                  <a:srgbClr val="727272"/>
                </a:solidFill>
                <a:latin typeface="Fira Sans"/>
              </a:rPr>
              <a:t>scored</a:t>
            </a:r>
            <a:r>
              <a:rPr lang="it-IT" sz="1700" b="0" strike="noStrike" spc="-1" dirty="0">
                <a:solidFill>
                  <a:srgbClr val="727272"/>
                </a:solidFill>
                <a:latin typeface="Fira Sans"/>
              </a:rPr>
              <a:t> </a:t>
            </a:r>
            <a:r>
              <a:rPr lang="it-IT" sz="1700" b="0" strike="noStrike" spc="-1" dirty="0" err="1">
                <a:solidFill>
                  <a:srgbClr val="727272"/>
                </a:solidFill>
                <a:latin typeface="Fira Sans"/>
              </a:rPr>
              <a:t>most</a:t>
            </a:r>
            <a:r>
              <a:rPr lang="it-IT" sz="1700" b="0" strike="noStrike" spc="-1" dirty="0">
                <a:solidFill>
                  <a:srgbClr val="727272"/>
                </a:solidFill>
                <a:latin typeface="Fira Sans"/>
              </a:rPr>
              <a:t> points.</a:t>
            </a:r>
            <a:endParaRPr lang="en-US" sz="1700" b="0" strike="noStrike" spc="-1" dirty="0">
              <a:latin typeface="Arial"/>
            </a:endParaRPr>
          </a:p>
        </p:txBody>
      </p:sp>
      <p:pic>
        <p:nvPicPr>
          <p:cNvPr id="179" name="Picture 6"/>
          <p:cNvPicPr/>
          <p:nvPr/>
        </p:nvPicPr>
        <p:blipFill>
          <a:blip r:embed="rId2"/>
          <a:stretch/>
        </p:blipFill>
        <p:spPr>
          <a:xfrm>
            <a:off x="2411460" y="2880180"/>
            <a:ext cx="4320360" cy="1851120"/>
          </a:xfrm>
          <a:prstGeom prst="rect">
            <a:avLst/>
          </a:prstGeom>
          <a:ln>
            <a:noFill/>
          </a:ln>
        </p:spPr>
      </p:pic>
      <p:sp>
        <p:nvSpPr>
          <p:cNvPr id="180" name="CustomShape 4"/>
          <p:cNvSpPr/>
          <p:nvPr/>
        </p:nvSpPr>
        <p:spPr>
          <a:xfrm>
            <a:off x="628560" y="5747040"/>
            <a:ext cx="7886160" cy="42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628560" y="365040"/>
            <a:ext cx="7886160" cy="98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strike="noStrike" spc="-1">
                <a:solidFill>
                  <a:srgbClr val="474747"/>
                </a:solidFill>
                <a:latin typeface="Roboto Slab"/>
                <a:ea typeface="Roboto Slab"/>
              </a:rPr>
              <a:t>Q2 is scoring a lot of points important for the winning of a title?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6458040" y="6356520"/>
            <a:ext cx="2056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43743A8F-A0D7-44A6-8E28-5CAA134A0D28}" type="slidenum">
              <a:rPr lang="it-IT" sz="830" b="0" strike="noStrike" spc="-1">
                <a:solidFill>
                  <a:srgbClr val="BFBFBF"/>
                </a:solidFill>
                <a:latin typeface="Fira Sans Medium"/>
              </a:rPr>
              <a:t>9</a:t>
            </a:fld>
            <a:endParaRPr lang="en-US" sz="830" b="0" strike="noStrike" spc="-1">
              <a:latin typeface="Arial"/>
            </a:endParaRPr>
          </a:p>
        </p:txBody>
      </p:sp>
      <p:sp>
        <p:nvSpPr>
          <p:cNvPr id="183" name="CustomShape 3"/>
          <p:cNvSpPr/>
          <p:nvPr/>
        </p:nvSpPr>
        <p:spPr>
          <a:xfrm>
            <a:off x="628560" y="1283224"/>
            <a:ext cx="7886160" cy="91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7000"/>
          </a:bodyPr>
          <a:lstStyle/>
          <a:p>
            <a:pPr>
              <a:lnSpc>
                <a:spcPct val="150000"/>
              </a:lnSpc>
              <a:spcBef>
                <a:spcPts val="751"/>
              </a:spcBef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727272"/>
                </a:solidFill>
                <a:latin typeface="Fira Sans Medium"/>
              </a:rPr>
              <a:t>Calculate the mean</a:t>
            </a:r>
            <a:endParaRPr lang="en-US" sz="2000" b="0" strike="noStrike" spc="-1" dirty="0">
              <a:latin typeface="Arial"/>
            </a:endParaRPr>
          </a:p>
          <a:p>
            <a:pPr marL="514440" lvl="1" indent="-170640">
              <a:lnSpc>
                <a:spcPct val="150000"/>
              </a:lnSpc>
              <a:spcBef>
                <a:spcPts val="374"/>
              </a:spcBef>
              <a:buClr>
                <a:srgbClr val="72727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727272"/>
                </a:solidFill>
                <a:latin typeface="Fira Sans"/>
              </a:rPr>
              <a:t>The mean has been calculated based on a map reduce approach.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184" name="CustomShape 4"/>
          <p:cNvSpPr/>
          <p:nvPr/>
        </p:nvSpPr>
        <p:spPr>
          <a:xfrm>
            <a:off x="628560" y="5018572"/>
            <a:ext cx="7886160" cy="10096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342720">
              <a:lnSpc>
                <a:spcPct val="150000"/>
              </a:lnSpc>
              <a:spcBef>
                <a:spcPts val="374"/>
              </a:spcBef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727272"/>
                </a:solidFill>
                <a:latin typeface="Fira Sans"/>
                <a:ea typeface="DejaVu Sans"/>
              </a:rPr>
              <a:t>The team that in the decade has scored most points in average was LA Clippers which never won a title, but Golden State Warriors won 3 times and 5 times reached finals, so scoring a lot of points, could be a good indicator of a potential title winner.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185" name="Picture 5"/>
          <p:cNvPicPr/>
          <p:nvPr/>
        </p:nvPicPr>
        <p:blipFill>
          <a:blip r:embed="rId2"/>
          <a:stretch/>
        </p:blipFill>
        <p:spPr>
          <a:xfrm>
            <a:off x="2765880" y="2165143"/>
            <a:ext cx="3611520" cy="2651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UniGe">
      <a:dk1>
        <a:srgbClr val="262626"/>
      </a:dk1>
      <a:lt1>
        <a:srgbClr val="FFFFFF"/>
      </a:lt1>
      <a:dk2>
        <a:srgbClr val="44546A"/>
      </a:dk2>
      <a:lt2>
        <a:srgbClr val="E7E6E6"/>
      </a:lt2>
      <a:accent1>
        <a:srgbClr val="1A9BFC"/>
      </a:accent1>
      <a:accent2>
        <a:srgbClr val="1A9BFC"/>
      </a:accent2>
      <a:accent3>
        <a:srgbClr val="1A9BFC"/>
      </a:accent3>
      <a:accent4>
        <a:srgbClr val="1A9BFC"/>
      </a:accent4>
      <a:accent5>
        <a:srgbClr val="1A9BFC"/>
      </a:accent5>
      <a:accent6>
        <a:srgbClr val="002677"/>
      </a:accent6>
      <a:hlink>
        <a:srgbClr val="1A9BFC"/>
      </a:hlink>
      <a:folHlink>
        <a:srgbClr val="00D7FC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marL="0" indent="0" algn="l">
          <a:buNone/>
          <a:defRPr sz="1050" b="0" i="1" dirty="0" smtClean="0">
            <a:latin typeface="Fira Sans" panose="020B05030500000200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 Unige" id="{6FEE4D7F-0407-D44E-8919-9B8AFB4BF6AE}" vid="{375E3ADD-B494-DD43-A2CA-B6A6E91933C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1168</Words>
  <Application>Microsoft Office PowerPoint</Application>
  <PresentationFormat>On-screen Show (4:3)</PresentationFormat>
  <Paragraphs>100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Fira Sans Medium</vt:lpstr>
      <vt:lpstr>Arial</vt:lpstr>
      <vt:lpstr>Fira Sans</vt:lpstr>
      <vt:lpstr>Roboto Slab</vt:lpstr>
      <vt:lpstr>Calibri</vt:lpstr>
      <vt:lpstr>Tema di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 della presentazione</dc:title>
  <dc:subject/>
  <dc:creator>Gian Paolo Bernardini</dc:creator>
  <cp:keywords/>
  <dc:description/>
  <cp:lastModifiedBy>Gian Paolo Bernardini</cp:lastModifiedBy>
  <cp:revision>40</cp:revision>
  <cp:lastPrinted>2019-04-15T13:03:12Z</cp:lastPrinted>
  <dcterms:created xsi:type="dcterms:W3CDTF">2021-01-19T21:49:12Z</dcterms:created>
  <dcterms:modified xsi:type="dcterms:W3CDTF">2021-01-20T09:01:52Z</dcterms:modified>
  <cp:category/>
</cp:coreProperties>
</file>